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320" r:id="rId3"/>
    <p:sldId id="257" r:id="rId4"/>
    <p:sldId id="258" r:id="rId5"/>
    <p:sldId id="311" r:id="rId6"/>
    <p:sldId id="312" r:id="rId7"/>
    <p:sldId id="259" r:id="rId8"/>
    <p:sldId id="316" r:id="rId9"/>
    <p:sldId id="260" r:id="rId10"/>
    <p:sldId id="261" r:id="rId11"/>
    <p:sldId id="317" r:id="rId12"/>
    <p:sldId id="318" r:id="rId13"/>
    <p:sldId id="319" r:id="rId14"/>
    <p:sldId id="263" r:id="rId15"/>
    <p:sldId id="265" r:id="rId16"/>
    <p:sldId id="266" r:id="rId17"/>
    <p:sldId id="267" r:id="rId18"/>
    <p:sldId id="269" r:id="rId19"/>
    <p:sldId id="321" r:id="rId20"/>
    <p:sldId id="270" r:id="rId21"/>
    <p:sldId id="285" r:id="rId22"/>
    <p:sldId id="287" r:id="rId23"/>
    <p:sldId id="286" r:id="rId24"/>
    <p:sldId id="272" r:id="rId25"/>
    <p:sldId id="290" r:id="rId26"/>
    <p:sldId id="289" r:id="rId27"/>
    <p:sldId id="288" r:id="rId28"/>
    <p:sldId id="273" r:id="rId29"/>
    <p:sldId id="291" r:id="rId30"/>
    <p:sldId id="275" r:id="rId31"/>
    <p:sldId id="293" r:id="rId32"/>
    <p:sldId id="294" r:id="rId33"/>
    <p:sldId id="315" r:id="rId34"/>
    <p:sldId id="313" r:id="rId35"/>
    <p:sldId id="314" r:id="rId36"/>
    <p:sldId id="282" r:id="rId37"/>
    <p:sldId id="296" r:id="rId38"/>
    <p:sldId id="297" r:id="rId39"/>
    <p:sldId id="298" r:id="rId40"/>
    <p:sldId id="301" r:id="rId41"/>
    <p:sldId id="299" r:id="rId42"/>
    <p:sldId id="300" r:id="rId43"/>
    <p:sldId id="302" r:id="rId44"/>
    <p:sldId id="304" r:id="rId45"/>
    <p:sldId id="305" r:id="rId46"/>
    <p:sldId id="308" r:id="rId47"/>
    <p:sldId id="277" r:id="rId48"/>
    <p:sldId id="279" r:id="rId49"/>
    <p:sldId id="280" r:id="rId50"/>
    <p:sldId id="281" r:id="rId51"/>
    <p:sldId id="306" r:id="rId52"/>
    <p:sldId id="283" r:id="rId53"/>
    <p:sldId id="30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9AF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9109" autoAdjust="0"/>
  </p:normalViewPr>
  <p:slideViewPr>
    <p:cSldViewPr snapToGrid="0">
      <p:cViewPr varScale="1">
        <p:scale>
          <a:sx n="45" d="100"/>
          <a:sy n="45" d="100"/>
        </p:scale>
        <p:origin x="-1242" y="-102"/>
      </p:cViewPr>
      <p:guideLst>
        <p:guide orient="horz" pos="2160"/>
        <p:guide pos="2880"/>
      </p:guideLst>
    </p:cSldViewPr>
  </p:slideViewPr>
  <p:notesTextViewPr>
    <p:cViewPr>
      <p:scale>
        <a:sx n="100" d="100"/>
        <a:sy n="100" d="100"/>
      </p:scale>
      <p:origin x="0" y="0"/>
    </p:cViewPr>
  </p:notesTextViewPr>
  <p:notesViewPr>
    <p:cSldViewPr snapToGrid="0">
      <p:cViewPr varScale="1">
        <p:scale>
          <a:sx n="67" d="100"/>
          <a:sy n="67" d="100"/>
        </p:scale>
        <p:origin x="-2832" y="-102"/>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54E56-40F3-4A87-95D9-2D15D1A834D9}" type="datetimeFigureOut">
              <a:rPr lang="en-US" smtClean="0"/>
              <a:pPr/>
              <a:t>6/22/2010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CC996D-13EC-4AD5-A8E1-FF02B2280FA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a:t>
            </a:r>
            <a:r>
              <a:rPr lang="en-CA" baseline="0" dirty="0" smtClean="0"/>
              <a:t> cylindrical projection gives us the following image.  While much better than perspective, it still has a few drawbacks that we would like to correct: (1) the bend in the wall is very sharp (2) we cannot see the top of the walls close to the viewpoint.  So we need to do something else to correct these problems.  How about trying a spherical projection?</a:t>
            </a:r>
          </a:p>
        </p:txBody>
      </p:sp>
      <p:sp>
        <p:nvSpPr>
          <p:cNvPr id="4" name="Slide Number Placeholder 3"/>
          <p:cNvSpPr>
            <a:spLocks noGrp="1"/>
          </p:cNvSpPr>
          <p:nvPr>
            <p:ph type="sldNum" sz="quarter" idx="10"/>
          </p:nvPr>
        </p:nvSpPr>
        <p:spPr/>
        <p:txBody>
          <a:bodyPr/>
          <a:lstStyle/>
          <a:p>
            <a:fld id="{92CC996D-13EC-4AD5-A8E1-FF02B2280FA0}"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a:t>
            </a:r>
            <a:r>
              <a:rPr lang="en-CA" baseline="0" dirty="0" smtClean="0"/>
              <a:t> cylindrical projection gives us the following image.  While much better than perspective, it still has a few drawbacks that we would like to correct: (1) the bend in the wall is very sharp (2) we cannot see the top of the walls close to the viewpoint.  So we need to do something else to correct these problems.  How about trying a spherical projection?</a:t>
            </a:r>
          </a:p>
        </p:txBody>
      </p:sp>
      <p:sp>
        <p:nvSpPr>
          <p:cNvPr id="4" name="Slide Number Placeholder 3"/>
          <p:cNvSpPr>
            <a:spLocks noGrp="1"/>
          </p:cNvSpPr>
          <p:nvPr>
            <p:ph type="sldNum" sz="quarter" idx="10"/>
          </p:nvPr>
        </p:nvSpPr>
        <p:spPr/>
        <p:txBody>
          <a:bodyPr/>
          <a:lstStyle/>
          <a:p>
            <a:fld id="{92CC996D-13EC-4AD5-A8E1-FF02B2280FA0}"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is the result of the spherical</a:t>
            </a:r>
            <a:r>
              <a:rPr lang="en-CA" baseline="0" dirty="0" smtClean="0"/>
              <a:t> projection but it is not exactly what is wanted either because (1) I don’t like the </a:t>
            </a:r>
            <a:r>
              <a:rPr lang="en-CA" baseline="0" dirty="0" err="1" smtClean="0"/>
              <a:t>bulg</a:t>
            </a:r>
            <a:r>
              <a:rPr lang="en-CA" baseline="0" dirty="0" smtClean="0"/>
              <a:t> in that wall (2) there is too much stretching near the ceiling and floor.</a:t>
            </a:r>
            <a:endParaRPr lang="en-CA" dirty="0"/>
          </a:p>
        </p:txBody>
      </p:sp>
      <p:sp>
        <p:nvSpPr>
          <p:cNvPr id="4" name="Slide Number Placeholder 3"/>
          <p:cNvSpPr>
            <a:spLocks noGrp="1"/>
          </p:cNvSpPr>
          <p:nvPr>
            <p:ph type="sldNum" sz="quarter" idx="10"/>
          </p:nvPr>
        </p:nvSpPr>
        <p:spPr/>
        <p:txBody>
          <a:bodyPr/>
          <a:lstStyle/>
          <a:p>
            <a:fld id="{92CC996D-13EC-4AD5-A8E1-FF02B2280FA0}"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is the result of the spherical</a:t>
            </a:r>
            <a:r>
              <a:rPr lang="en-CA" baseline="0" dirty="0" smtClean="0"/>
              <a:t> projection but it is not exactly what is wanted either because (1) I don’t like the </a:t>
            </a:r>
            <a:r>
              <a:rPr lang="en-CA" baseline="0" dirty="0" err="1" smtClean="0"/>
              <a:t>bulg</a:t>
            </a:r>
            <a:r>
              <a:rPr lang="en-CA" baseline="0" dirty="0" smtClean="0"/>
              <a:t> in that wall (2) there is too much stretching near the ceiling and floor.</a:t>
            </a:r>
            <a:endParaRPr lang="en-CA" dirty="0"/>
          </a:p>
        </p:txBody>
      </p:sp>
      <p:sp>
        <p:nvSpPr>
          <p:cNvPr id="4" name="Slide Number Placeholder 3"/>
          <p:cNvSpPr>
            <a:spLocks noGrp="1"/>
          </p:cNvSpPr>
          <p:nvPr>
            <p:ph type="sldNum" sz="quarter" idx="10"/>
          </p:nvPr>
        </p:nvSpPr>
        <p:spPr/>
        <p:txBody>
          <a:bodyPr/>
          <a:lstStyle/>
          <a:p>
            <a:fld id="{92CC996D-13EC-4AD5-A8E1-FF02B2280FA0}"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is the result of the spherical</a:t>
            </a:r>
            <a:r>
              <a:rPr lang="en-CA" baseline="0" dirty="0" smtClean="0"/>
              <a:t> projection but it is not exactly what is wanted either because (1) I don’t like the </a:t>
            </a:r>
            <a:r>
              <a:rPr lang="en-CA" baseline="0" dirty="0" err="1" smtClean="0"/>
              <a:t>bulg</a:t>
            </a:r>
            <a:r>
              <a:rPr lang="en-CA" baseline="0" dirty="0" smtClean="0"/>
              <a:t> in that wall (2) there is too much stretching near the ceiling and floor.</a:t>
            </a:r>
            <a:endParaRPr lang="en-CA" dirty="0"/>
          </a:p>
        </p:txBody>
      </p:sp>
      <p:sp>
        <p:nvSpPr>
          <p:cNvPr id="4" name="Slide Number Placeholder 3"/>
          <p:cNvSpPr>
            <a:spLocks noGrp="1"/>
          </p:cNvSpPr>
          <p:nvPr>
            <p:ph type="sldNum" sz="quarter" idx="10"/>
          </p:nvPr>
        </p:nvSpPr>
        <p:spPr/>
        <p:txBody>
          <a:bodyPr/>
          <a:lstStyle/>
          <a:p>
            <a:fld id="{92CC996D-13EC-4AD5-A8E1-FF02B2280FA0}"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is the result of the spherical</a:t>
            </a:r>
            <a:r>
              <a:rPr lang="en-CA" baseline="0" dirty="0" smtClean="0"/>
              <a:t> projection but it is not exactly what is wanted either because (1) I don’t like the </a:t>
            </a:r>
            <a:r>
              <a:rPr lang="en-CA" baseline="0" dirty="0" err="1" smtClean="0"/>
              <a:t>bulg</a:t>
            </a:r>
            <a:r>
              <a:rPr lang="en-CA" baseline="0" dirty="0" smtClean="0"/>
              <a:t> in that wall (2) there is too much stretching near the ceiling and floor.</a:t>
            </a:r>
            <a:endParaRPr lang="en-CA" dirty="0"/>
          </a:p>
        </p:txBody>
      </p:sp>
      <p:sp>
        <p:nvSpPr>
          <p:cNvPr id="4" name="Slide Number Placeholder 3"/>
          <p:cNvSpPr>
            <a:spLocks noGrp="1"/>
          </p:cNvSpPr>
          <p:nvPr>
            <p:ph type="sldNum" sz="quarter" idx="10"/>
          </p:nvPr>
        </p:nvSpPr>
        <p:spPr/>
        <p:txBody>
          <a:bodyPr/>
          <a:lstStyle/>
          <a:p>
            <a:fld id="{92CC996D-13EC-4AD5-A8E1-FF02B2280FA0}"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work closest in concept to ours</a:t>
            </a:r>
            <a:r>
              <a:rPr lang="en-CA" baseline="0" dirty="0" smtClean="0"/>
              <a:t> is Single-Center Projection by Trapp &amp; </a:t>
            </a:r>
            <a:r>
              <a:rPr lang="en-CA" baseline="0" dirty="0" err="1" smtClean="0"/>
              <a:t>Doellner</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92CC996D-13EC-4AD5-A8E1-FF02B2280FA0}"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can </a:t>
            </a:r>
            <a:r>
              <a:rPr lang="en-CA" dirty="0" err="1" smtClean="0"/>
              <a:t>discretize</a:t>
            </a:r>
            <a:r>
              <a:rPr lang="en-CA" baseline="0" dirty="0" smtClean="0"/>
              <a:t> the curve, adjust the space between samples based on arc-length</a:t>
            </a:r>
            <a:endParaRPr lang="en-CA" dirty="0"/>
          </a:p>
        </p:txBody>
      </p:sp>
      <p:sp>
        <p:nvSpPr>
          <p:cNvPr id="4" name="Slide Number Placeholder 3"/>
          <p:cNvSpPr>
            <a:spLocks noGrp="1"/>
          </p:cNvSpPr>
          <p:nvPr>
            <p:ph type="sldNum" sz="quarter" idx="10"/>
          </p:nvPr>
        </p:nvSpPr>
        <p:spPr/>
        <p:txBody>
          <a:bodyPr/>
          <a:lstStyle/>
          <a:p>
            <a:fld id="{92CC996D-13EC-4AD5-A8E1-FF02B2280FA0}"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Freedom to choose &amp; explore between different options</a:t>
            </a:r>
            <a:endParaRPr lang="en-CA" dirty="0"/>
          </a:p>
        </p:txBody>
      </p:sp>
      <p:sp>
        <p:nvSpPr>
          <p:cNvPr id="4" name="Slide Number Placeholder 3"/>
          <p:cNvSpPr>
            <a:spLocks noGrp="1"/>
          </p:cNvSpPr>
          <p:nvPr>
            <p:ph type="sldNum" sz="quarter" idx="10"/>
          </p:nvPr>
        </p:nvSpPr>
        <p:spPr/>
        <p:txBody>
          <a:bodyPr/>
          <a:lstStyle/>
          <a:p>
            <a:fld id="{92CC996D-13EC-4AD5-A8E1-FF02B2280FA0}" type="slidenum">
              <a:rPr lang="en-US" smtClean="0"/>
              <a:pPr/>
              <a:t>47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a:xfrm>
            <a:off x="6477000" y="6416675"/>
            <a:ext cx="2133600" cy="365125"/>
          </a:xfrm>
          <a:prstGeom prst="rect">
            <a:avLst/>
          </a:prstGeom>
        </p:spPr>
        <p:txBody>
          <a:bodyPr/>
          <a:lstStyle>
            <a:extLst/>
          </a:lstStyle>
          <a:p>
            <a:fld id="{CCD71B19-3D39-4A75-85D8-4D0ED9492E37}" type="datetime1">
              <a:rPr lang="en-US" smtClean="0"/>
              <a:pPr/>
              <a:t>6/22/2010</a:t>
            </a:fld>
            <a:endParaRPr lang="en-US"/>
          </a:p>
        </p:txBody>
      </p:sp>
      <p:sp>
        <p:nvSpPr>
          <p:cNvPr id="17" name="Footer Placeholder 16"/>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63F5ADAA-5DC3-4F8F-8DAF-00A154A7BFBA}"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fld id="{86EB48B7-B478-43D4-9BFD-FD499215F4D4}" type="datetime1">
              <a:rPr lang="en-US" smtClean="0"/>
              <a:pPr/>
              <a:t>6/22/2010</a:t>
            </a:fld>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F5ADAA-5DC3-4F8F-8DAF-00A154A7BF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fld id="{A481399C-6F0F-4BD5-B370-52BF58855162}" type="datetime1">
              <a:rPr lang="en-US" smtClean="0"/>
              <a:pPr/>
              <a:t>6/22/2010</a:t>
            </a:fld>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F5ADAA-5DC3-4F8F-8DAF-00A154A7BF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fld id="{DC43E543-2FF0-4EEF-ABD2-F3C6E5743B8D}" type="datetime1">
              <a:rPr lang="en-US" smtClean="0"/>
              <a:pPr/>
              <a:t>6/22/2010</a:t>
            </a:fld>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F5ADAA-5DC3-4F8F-8DAF-00A154A7BF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fld id="{E704794F-15E6-4859-8697-0623988F48A1}" type="datetime1">
              <a:rPr lang="en-US" smtClean="0"/>
              <a:pPr/>
              <a:t>6/22/2010</a:t>
            </a:fld>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3F5ADAA-5DC3-4F8F-8DAF-00A154A7BFBA}"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477000" y="6416675"/>
            <a:ext cx="2133600" cy="365125"/>
          </a:xfrm>
          <a:prstGeom prst="rect">
            <a:avLst/>
          </a:prstGeom>
        </p:spPr>
        <p:txBody>
          <a:bodyPr/>
          <a:lstStyle>
            <a:extLst/>
          </a:lstStyle>
          <a:p>
            <a:fld id="{A56CC597-E13C-4346-8144-C50887A61A1B}" type="datetime1">
              <a:rPr lang="en-US" smtClean="0"/>
              <a:pPr/>
              <a:t>6/22/2010</a:t>
            </a:fld>
            <a:endParaRPr lang="en-US"/>
          </a:p>
        </p:txBody>
      </p:sp>
      <p:sp>
        <p:nvSpPr>
          <p:cNvPr id="6" name="Footer Placeholder 5"/>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3F5ADAA-5DC3-4F8F-8DAF-00A154A7BF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477000" y="6416675"/>
            <a:ext cx="2133600" cy="365125"/>
          </a:xfrm>
          <a:prstGeom prst="rect">
            <a:avLst/>
          </a:prstGeom>
        </p:spPr>
        <p:txBody>
          <a:bodyPr/>
          <a:lstStyle>
            <a:extLst/>
          </a:lstStyle>
          <a:p>
            <a:fld id="{4C987E1E-79F3-4A44-8BFB-B72A783857F0}" type="datetime1">
              <a:rPr lang="en-US" smtClean="0"/>
              <a:pPr/>
              <a:t>6/22/2010</a:t>
            </a:fld>
            <a:endParaRPr lang="en-US"/>
          </a:p>
        </p:txBody>
      </p:sp>
      <p:sp>
        <p:nvSpPr>
          <p:cNvPr id="8" name="Footer Placeholder 7"/>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3F5ADAA-5DC3-4F8F-8DAF-00A154A7BFBA}"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477000" y="6416675"/>
            <a:ext cx="2133600" cy="365125"/>
          </a:xfrm>
          <a:prstGeom prst="rect">
            <a:avLst/>
          </a:prstGeom>
        </p:spPr>
        <p:txBody>
          <a:bodyPr/>
          <a:lstStyle>
            <a:extLst/>
          </a:lstStyle>
          <a:p>
            <a:fld id="{3D680AD2-5194-4C6F-B42C-72FD6B8EDC14}" type="datetime1">
              <a:rPr lang="en-US" smtClean="0"/>
              <a:pPr/>
              <a:t>6/22/2010</a:t>
            </a:fld>
            <a:endParaRPr lang="en-US"/>
          </a:p>
        </p:txBody>
      </p:sp>
      <p:sp>
        <p:nvSpPr>
          <p:cNvPr id="4" name="Footer Placeholder 3"/>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3F5ADAA-5DC3-4F8F-8DAF-00A154A7BF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5"/>
            <a:ext cx="2133600" cy="365125"/>
          </a:xfrm>
          <a:prstGeom prst="rect">
            <a:avLst/>
          </a:prstGeom>
        </p:spPr>
        <p:txBody>
          <a:bodyPr/>
          <a:lstStyle>
            <a:extLst/>
          </a:lstStyle>
          <a:p>
            <a:fld id="{AE95A1A1-1D4D-438E-B116-C807C3E433E2}" type="datetime1">
              <a:rPr lang="en-US" smtClean="0"/>
              <a:pPr/>
              <a:t>6/22/2010</a:t>
            </a:fld>
            <a:endParaRPr lang="en-US"/>
          </a:p>
        </p:txBody>
      </p:sp>
      <p:sp>
        <p:nvSpPr>
          <p:cNvPr id="3" name="Footer Placeholder 2"/>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3F5ADAA-5DC3-4F8F-8DAF-00A154A7BF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477000" y="6416675"/>
            <a:ext cx="2133600" cy="365125"/>
          </a:xfrm>
          <a:prstGeom prst="rect">
            <a:avLst/>
          </a:prstGeom>
        </p:spPr>
        <p:txBody>
          <a:bodyPr/>
          <a:lstStyle>
            <a:extLst/>
          </a:lstStyle>
          <a:p>
            <a:fld id="{064317CB-4B76-4BF0-A554-61498BB42A83}" type="datetime1">
              <a:rPr lang="en-US" smtClean="0"/>
              <a:pPr/>
              <a:t>6/22/2010</a:t>
            </a:fld>
            <a:endParaRPr lang="en-US"/>
          </a:p>
        </p:txBody>
      </p:sp>
      <p:sp>
        <p:nvSpPr>
          <p:cNvPr id="6" name="Footer Placeholder 5"/>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3F5ADAA-5DC3-4F8F-8DAF-00A154A7BF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a:prstGeom prst="rect">
            <a:avLst/>
          </a:prstGeom>
        </p:spPr>
        <p:txBody>
          <a:bodyPr/>
          <a:lstStyle>
            <a:extLst/>
          </a:lstStyle>
          <a:p>
            <a:fld id="{6F84CBAE-D2D7-4545-9916-B37D95B2FFD7}" type="datetime1">
              <a:rPr lang="en-US" smtClean="0"/>
              <a:pPr/>
              <a:t>6/22/2010</a:t>
            </a:fld>
            <a:endParaRPr lang="en-US"/>
          </a:p>
        </p:txBody>
      </p:sp>
      <p:sp>
        <p:nvSpPr>
          <p:cNvPr id="6" name="Footer Placeholder 5"/>
          <p:cNvSpPr>
            <a:spLocks noGrp="1"/>
          </p:cNvSpPr>
          <p:nvPr>
            <p:ph type="ftr" sz="quarter" idx="11"/>
          </p:nvPr>
        </p:nvSpPr>
        <p:spPr>
          <a:xfrm>
            <a:off x="914400" y="55499"/>
            <a:ext cx="5562600" cy="365125"/>
          </a:xfrm>
          <a:prstGeom prst="rect">
            <a:avLst/>
          </a:prstGeo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63F5ADAA-5DC3-4F8F-8DAF-00A154A7BF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63F5ADAA-5DC3-4F8F-8DAF-00A154A7BFBA}"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file:///C:\Documents%20and%20Settings\Carrie%20Johnston\My%20Documents\My%20Dropbox\PanoramaPaper\presentation\hallway_wide2.wmv"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6.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file:///C:\Documents%20and%20Settings\Carrie%20Johnston\My%20Documents\My%20Dropbox\PanoramaPaper\presentation\AnimatedPanorama.avi" TargetMode="External"/><Relationship Id="rId5" Type="http://schemas.openxmlformats.org/officeDocument/2006/relationships/image" Target="../media/image74.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file:///C:\Documents%20and%20Settings\Carrie%20Johnston\My%20Documents\My%20Dropbox\PanoramaPaper\presentation\InteractiveEditing.avi"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Shape defined Panoramas</a:t>
            </a:r>
            <a:endParaRPr lang="en-US" dirty="0"/>
          </a:p>
        </p:txBody>
      </p:sp>
      <p:sp>
        <p:nvSpPr>
          <p:cNvPr id="3" name="Subtitle 2"/>
          <p:cNvSpPr>
            <a:spLocks noGrp="1"/>
          </p:cNvSpPr>
          <p:nvPr>
            <p:ph type="subTitle" idx="1"/>
          </p:nvPr>
        </p:nvSpPr>
        <p:spPr>
          <a:xfrm>
            <a:off x="914400" y="5029200"/>
            <a:ext cx="7772400" cy="1508760"/>
          </a:xfrm>
        </p:spPr>
        <p:txBody>
          <a:bodyPr/>
          <a:lstStyle/>
          <a:p>
            <a:r>
              <a:rPr lang="en-US" dirty="0" smtClean="0"/>
              <a:t>John Brosz &amp; </a:t>
            </a:r>
            <a:r>
              <a:rPr lang="en-US" dirty="0" err="1" smtClean="0"/>
              <a:t>Faramarz</a:t>
            </a:r>
            <a:r>
              <a:rPr lang="en-US" dirty="0" smtClean="0"/>
              <a:t> Samavati</a:t>
            </a:r>
          </a:p>
          <a:p>
            <a:r>
              <a:rPr lang="en-US" dirty="0" smtClean="0"/>
              <a:t>University of Calgary</a:t>
            </a:r>
          </a:p>
          <a:p>
            <a:endParaRPr lang="en-US" dirty="0" smtClean="0"/>
          </a:p>
          <a:p>
            <a:r>
              <a:rPr lang="en-US" dirty="0" smtClean="0"/>
              <a:t>Shape Modeling International – June 2010</a:t>
            </a:r>
            <a:endParaRPr lang="en-US" dirty="0"/>
          </a:p>
        </p:txBody>
      </p:sp>
      <p:sp>
        <p:nvSpPr>
          <p:cNvPr id="4" name="Slide Number Placeholder 3"/>
          <p:cNvSpPr>
            <a:spLocks noGrp="1"/>
          </p:cNvSpPr>
          <p:nvPr>
            <p:ph type="sldNum" sz="quarter" idx="12"/>
          </p:nvPr>
        </p:nvSpPr>
        <p:spPr/>
        <p:txBody>
          <a:bodyPr/>
          <a:lstStyle/>
          <a:p>
            <a:fld id="{63F5ADAA-5DC3-4F8F-8DAF-00A154A7BFBA}" type="slidenum">
              <a:rPr lang="en-US" smtClean="0"/>
              <a:pPr/>
              <a:t>1</a:t>
            </a:fld>
            <a:endParaRPr lang="en-US"/>
          </a:p>
        </p:txBody>
      </p:sp>
      <p:pic>
        <p:nvPicPr>
          <p:cNvPr id="15362" name="Picture 2"/>
          <p:cNvPicPr>
            <a:picLocks noChangeAspect="1" noChangeArrowheads="1"/>
          </p:cNvPicPr>
          <p:nvPr/>
        </p:nvPicPr>
        <p:blipFill>
          <a:blip r:embed="rId2" cstate="print"/>
          <a:srcRect/>
          <a:stretch>
            <a:fillRect/>
          </a:stretch>
        </p:blipFill>
        <p:spPr bwMode="auto">
          <a:xfrm>
            <a:off x="7980603" y="162824"/>
            <a:ext cx="981075" cy="1028700"/>
          </a:xfrm>
          <a:prstGeom prst="rect">
            <a:avLst/>
          </a:prstGeom>
          <a:noFill/>
          <a:ln w="9525">
            <a:noFill/>
            <a:miter lim="800000"/>
            <a:headEnd/>
            <a:tailEnd/>
          </a:ln>
          <a:effectLst>
            <a:reflection blurRad="6350" stA="50000" endA="300" endPos="55500" dist="508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y Dropbox\PanoramaPaper\fig\example2\spherical.png"/>
          <p:cNvPicPr>
            <a:picLocks noChangeAspect="1" noChangeArrowheads="1"/>
          </p:cNvPicPr>
          <p:nvPr/>
        </p:nvPicPr>
        <p:blipFill>
          <a:blip r:embed="rId3" cstate="print"/>
          <a:srcRect/>
          <a:stretch>
            <a:fillRect/>
          </a:stretch>
        </p:blipFill>
        <p:spPr bwMode="auto">
          <a:xfrm>
            <a:off x="1142976" y="2000240"/>
            <a:ext cx="6858000" cy="2857500"/>
          </a:xfrm>
          <a:prstGeom prst="rect">
            <a:avLst/>
          </a:prstGeom>
          <a:noFill/>
        </p:spPr>
      </p:pic>
      <p:sp>
        <p:nvSpPr>
          <p:cNvPr id="3" name="Slide Number Placeholder 2"/>
          <p:cNvSpPr>
            <a:spLocks noGrp="1"/>
          </p:cNvSpPr>
          <p:nvPr>
            <p:ph type="sldNum" sz="quarter" idx="12"/>
          </p:nvPr>
        </p:nvSpPr>
        <p:spPr/>
        <p:txBody>
          <a:bodyPr/>
          <a:lstStyle/>
          <a:p>
            <a:fld id="{63F5ADAA-5DC3-4F8F-8DAF-00A154A7BFBA}"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y Dropbox\PanoramaPaper\fig\example2\spherical.png"/>
          <p:cNvPicPr>
            <a:picLocks noChangeAspect="1" noChangeArrowheads="1"/>
          </p:cNvPicPr>
          <p:nvPr/>
        </p:nvPicPr>
        <p:blipFill>
          <a:blip r:embed="rId3" cstate="print"/>
          <a:srcRect/>
          <a:stretch>
            <a:fillRect/>
          </a:stretch>
        </p:blipFill>
        <p:spPr bwMode="auto">
          <a:xfrm>
            <a:off x="1142976" y="2000240"/>
            <a:ext cx="6858000" cy="2857500"/>
          </a:xfrm>
          <a:prstGeom prst="rect">
            <a:avLst/>
          </a:prstGeom>
          <a:noFill/>
        </p:spPr>
      </p:pic>
      <p:sp>
        <p:nvSpPr>
          <p:cNvPr id="3" name="Slide Number Placeholder 2"/>
          <p:cNvSpPr>
            <a:spLocks noGrp="1"/>
          </p:cNvSpPr>
          <p:nvPr>
            <p:ph type="sldNum" sz="quarter" idx="12"/>
          </p:nvPr>
        </p:nvSpPr>
        <p:spPr/>
        <p:txBody>
          <a:bodyPr/>
          <a:lstStyle/>
          <a:p>
            <a:fld id="{63F5ADAA-5DC3-4F8F-8DAF-00A154A7BFBA}" type="slidenum">
              <a:rPr lang="en-US" smtClean="0"/>
              <a:pPr/>
              <a:t>11</a:t>
            </a:fld>
            <a:endParaRPr lang="en-US"/>
          </a:p>
        </p:txBody>
      </p:sp>
      <p:sp>
        <p:nvSpPr>
          <p:cNvPr id="6" name="Oval 5"/>
          <p:cNvSpPr/>
          <p:nvPr/>
        </p:nvSpPr>
        <p:spPr>
          <a:xfrm>
            <a:off x="3112476" y="2145323"/>
            <a:ext cx="2927839" cy="230358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y Dropbox\PanoramaPaper\fig\example2\spherical.png"/>
          <p:cNvPicPr>
            <a:picLocks noChangeAspect="1" noChangeArrowheads="1"/>
          </p:cNvPicPr>
          <p:nvPr/>
        </p:nvPicPr>
        <p:blipFill>
          <a:blip r:embed="rId3" cstate="print"/>
          <a:srcRect/>
          <a:stretch>
            <a:fillRect/>
          </a:stretch>
        </p:blipFill>
        <p:spPr bwMode="auto">
          <a:xfrm>
            <a:off x="1142976" y="2000240"/>
            <a:ext cx="6858000" cy="2857500"/>
          </a:xfrm>
          <a:prstGeom prst="rect">
            <a:avLst/>
          </a:prstGeom>
          <a:noFill/>
        </p:spPr>
      </p:pic>
      <p:sp>
        <p:nvSpPr>
          <p:cNvPr id="3" name="Slide Number Placeholder 2"/>
          <p:cNvSpPr>
            <a:spLocks noGrp="1"/>
          </p:cNvSpPr>
          <p:nvPr>
            <p:ph type="sldNum" sz="quarter" idx="12"/>
          </p:nvPr>
        </p:nvSpPr>
        <p:spPr/>
        <p:txBody>
          <a:bodyPr/>
          <a:lstStyle/>
          <a:p>
            <a:fld id="{63F5ADAA-5DC3-4F8F-8DAF-00A154A7BFBA}" type="slidenum">
              <a:rPr lang="en-US" smtClean="0"/>
              <a:pPr/>
              <a:t>12</a:t>
            </a:fld>
            <a:endParaRPr lang="en-US"/>
          </a:p>
        </p:txBody>
      </p:sp>
      <p:sp>
        <p:nvSpPr>
          <p:cNvPr id="6" name="Oval 5"/>
          <p:cNvSpPr/>
          <p:nvPr/>
        </p:nvSpPr>
        <p:spPr>
          <a:xfrm>
            <a:off x="3112476" y="2145323"/>
            <a:ext cx="2927839" cy="230358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Oval 4"/>
          <p:cNvSpPr/>
          <p:nvPr/>
        </p:nvSpPr>
        <p:spPr>
          <a:xfrm>
            <a:off x="3692769" y="2086707"/>
            <a:ext cx="975948" cy="656493"/>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y Dropbox\PanoramaPaper\fig\example2\spherical.png"/>
          <p:cNvPicPr>
            <a:picLocks noChangeAspect="1" noChangeArrowheads="1"/>
          </p:cNvPicPr>
          <p:nvPr/>
        </p:nvPicPr>
        <p:blipFill>
          <a:blip r:embed="rId3" cstate="print"/>
          <a:srcRect/>
          <a:stretch>
            <a:fillRect/>
          </a:stretch>
        </p:blipFill>
        <p:spPr bwMode="auto">
          <a:xfrm>
            <a:off x="1142976" y="2000240"/>
            <a:ext cx="6858000" cy="2857500"/>
          </a:xfrm>
          <a:prstGeom prst="rect">
            <a:avLst/>
          </a:prstGeom>
          <a:noFill/>
        </p:spPr>
      </p:pic>
      <p:sp>
        <p:nvSpPr>
          <p:cNvPr id="3" name="Slide Number Placeholder 2"/>
          <p:cNvSpPr>
            <a:spLocks noGrp="1"/>
          </p:cNvSpPr>
          <p:nvPr>
            <p:ph type="sldNum" sz="quarter" idx="12"/>
          </p:nvPr>
        </p:nvSpPr>
        <p:spPr/>
        <p:txBody>
          <a:bodyPr/>
          <a:lstStyle/>
          <a:p>
            <a:fld id="{63F5ADAA-5DC3-4F8F-8DAF-00A154A7BFBA}" type="slidenum">
              <a:rPr lang="en-US" smtClean="0"/>
              <a:pPr/>
              <a:t>13</a:t>
            </a:fld>
            <a:endParaRPr lang="en-US"/>
          </a:p>
        </p:txBody>
      </p:sp>
      <p:sp>
        <p:nvSpPr>
          <p:cNvPr id="6" name="Oval 5"/>
          <p:cNvSpPr/>
          <p:nvPr/>
        </p:nvSpPr>
        <p:spPr>
          <a:xfrm>
            <a:off x="3112476" y="2145323"/>
            <a:ext cx="2927839" cy="230358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Oval 4"/>
          <p:cNvSpPr/>
          <p:nvPr/>
        </p:nvSpPr>
        <p:spPr>
          <a:xfrm>
            <a:off x="3692769" y="2086707"/>
            <a:ext cx="975948" cy="656493"/>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Oval 6"/>
          <p:cNvSpPr/>
          <p:nvPr/>
        </p:nvSpPr>
        <p:spPr>
          <a:xfrm>
            <a:off x="846992" y="4129453"/>
            <a:ext cx="7602416" cy="120747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Oval 7"/>
          <p:cNvSpPr/>
          <p:nvPr/>
        </p:nvSpPr>
        <p:spPr>
          <a:xfrm>
            <a:off x="797169" y="1433145"/>
            <a:ext cx="7602416" cy="1207478"/>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y Dropbox\PanoramaPaper\fig\example2\hallway12b.png"/>
          <p:cNvPicPr>
            <a:picLocks noChangeAspect="1" noChangeArrowheads="1"/>
          </p:cNvPicPr>
          <p:nvPr/>
        </p:nvPicPr>
        <p:blipFill>
          <a:blip r:embed="rId2" cstate="print"/>
          <a:srcRect/>
          <a:stretch>
            <a:fillRect/>
          </a:stretch>
        </p:blipFill>
        <p:spPr bwMode="auto">
          <a:xfrm>
            <a:off x="1143000" y="2000250"/>
            <a:ext cx="6858000" cy="2857500"/>
          </a:xfrm>
          <a:prstGeom prst="rect">
            <a:avLst/>
          </a:prstGeom>
          <a:noFill/>
        </p:spPr>
      </p:pic>
      <p:sp>
        <p:nvSpPr>
          <p:cNvPr id="5" name="Rectangle 4"/>
          <p:cNvSpPr/>
          <p:nvPr/>
        </p:nvSpPr>
        <p:spPr>
          <a:xfrm>
            <a:off x="7072330" y="0"/>
            <a:ext cx="1500198" cy="1857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3438" y="0"/>
            <a:ext cx="1500198" cy="1857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63F5ADAA-5DC3-4F8F-8DAF-00A154A7BFBA}"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a:bodyPr>
          <a:lstStyle/>
          <a:p>
            <a:pPr marL="582930" indent="-514350">
              <a:buNone/>
            </a:pPr>
            <a:r>
              <a:rPr lang="en-US" sz="3200" dirty="0" smtClean="0"/>
              <a:t>Create panoramas that:</a:t>
            </a:r>
          </a:p>
          <a:p>
            <a:pPr marL="582930" indent="-514350">
              <a:buFont typeface="+mj-lt"/>
              <a:buAutoNum type="arabicPeriod"/>
            </a:pPr>
            <a:r>
              <a:rPr lang="en-US" sz="3200" dirty="0" smtClean="0"/>
              <a:t>Allow for </a:t>
            </a:r>
            <a:r>
              <a:rPr lang="en-US" sz="3200" dirty="0" smtClean="0">
                <a:solidFill>
                  <a:schemeClr val="accent4"/>
                </a:solidFill>
              </a:rPr>
              <a:t>exploration &amp; customization</a:t>
            </a:r>
          </a:p>
          <a:p>
            <a:pPr marL="582930" indent="-514350">
              <a:buFont typeface="+mj-lt"/>
              <a:buAutoNum type="arabicPeriod"/>
            </a:pPr>
            <a:r>
              <a:rPr lang="en-US" sz="3200" dirty="0" smtClean="0"/>
              <a:t>Are defined by </a:t>
            </a:r>
            <a:r>
              <a:rPr lang="en-US" sz="3200" dirty="0" smtClean="0">
                <a:solidFill>
                  <a:schemeClr val="accent4"/>
                </a:solidFill>
              </a:rPr>
              <a:t>modeling</a:t>
            </a:r>
          </a:p>
          <a:p>
            <a:pPr marL="582930" indent="-514350">
              <a:buFont typeface="+mj-lt"/>
              <a:buAutoNum type="arabicPeriod"/>
            </a:pPr>
            <a:r>
              <a:rPr lang="en-US" sz="3200" dirty="0" smtClean="0"/>
              <a:t>Build on </a:t>
            </a:r>
            <a:r>
              <a:rPr lang="en-US" sz="3200" dirty="0" smtClean="0">
                <a:solidFill>
                  <a:schemeClr val="accent4"/>
                </a:solidFill>
              </a:rPr>
              <a:t>existing intuition</a:t>
            </a:r>
          </a:p>
          <a:p>
            <a:pPr marL="582930" indent="-514350">
              <a:buFont typeface="+mj-lt"/>
              <a:buAutoNum type="arabicPeriod"/>
            </a:pPr>
            <a:r>
              <a:rPr lang="en-US" sz="3200" dirty="0" smtClean="0"/>
              <a:t>Allow for </a:t>
            </a:r>
            <a:r>
              <a:rPr lang="en-US" sz="3200" dirty="0" smtClean="0">
                <a:solidFill>
                  <a:schemeClr val="accent4"/>
                </a:solidFill>
              </a:rPr>
              <a:t>visual understanding</a:t>
            </a:r>
          </a:p>
          <a:p>
            <a:pPr marL="582930" indent="-514350">
              <a:buFont typeface="+mj-lt"/>
              <a:buAutoNum type="arabicPeriod"/>
            </a:pPr>
            <a:endParaRPr lang="en-US" sz="3200" dirty="0" smtClean="0">
              <a:solidFill>
                <a:schemeClr val="accent4"/>
              </a:solidFill>
            </a:endParaRPr>
          </a:p>
          <a:p>
            <a:r>
              <a:rPr lang="en-US" dirty="0" smtClean="0"/>
              <a:t>Single Viewpoint:  no “slit cameras”.</a:t>
            </a:r>
          </a:p>
          <a:p>
            <a:pPr marL="582930" indent="-514350"/>
            <a:endParaRPr lang="en-US" sz="3200" dirty="0" smtClean="0">
              <a:solidFill>
                <a:schemeClr val="accent4"/>
              </a:solidFill>
            </a:endParaRPr>
          </a:p>
          <a:p>
            <a:pPr marL="582930" indent="-514350">
              <a:buFont typeface="+mj-lt"/>
              <a:buAutoNum type="arabicPeriod"/>
            </a:pPr>
            <a:endParaRPr lang="en-US" sz="3200" dirty="0" smtClean="0"/>
          </a:p>
          <a:p>
            <a:pPr marL="582930" indent="-514350">
              <a:buFont typeface="+mj-lt"/>
              <a:buAutoNum type="arabicPeriod"/>
            </a:pPr>
            <a:endParaRPr lang="en-US" sz="3200" dirty="0" smtClean="0"/>
          </a:p>
          <a:p>
            <a:pPr marL="582930" indent="-514350">
              <a:buFont typeface="+mj-lt"/>
              <a:buAutoNum type="arabicPeriod"/>
            </a:pPr>
            <a:endParaRPr lang="en-US" sz="3200" dirty="0"/>
          </a:p>
        </p:txBody>
      </p:sp>
      <p:sp>
        <p:nvSpPr>
          <p:cNvPr id="4" name="Slide Number Placeholder 3"/>
          <p:cNvSpPr>
            <a:spLocks noGrp="1"/>
          </p:cNvSpPr>
          <p:nvPr>
            <p:ph type="sldNum" sz="quarter" idx="12"/>
          </p:nvPr>
        </p:nvSpPr>
        <p:spPr/>
        <p:txBody>
          <a:bodyPr/>
          <a:lstStyle/>
          <a:p>
            <a:fld id="{63F5ADAA-5DC3-4F8F-8DAF-00A154A7BFBA}"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12064"/>
            <a:ext cx="7772400" cy="914400"/>
          </a:xfrm>
        </p:spPr>
        <p:txBody>
          <a:bodyPr/>
          <a:lstStyle/>
          <a:p>
            <a:r>
              <a:rPr lang="en-US" dirty="0" smtClean="0"/>
              <a:t>Related Work</a:t>
            </a:r>
            <a:br>
              <a:rPr lang="en-US" dirty="0" smtClean="0"/>
            </a:br>
            <a:r>
              <a:rPr lang="en-US" sz="2400" dirty="0" smtClean="0"/>
              <a:t>Panoramas from Perspective </a:t>
            </a:r>
            <a:br>
              <a:rPr lang="en-US" sz="2400" dirty="0" smtClean="0"/>
            </a:br>
            <a:r>
              <a:rPr lang="en-US" sz="2400" dirty="0" smtClean="0"/>
              <a:t>Images</a:t>
            </a:r>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4419600" y="152400"/>
            <a:ext cx="4572000" cy="3429000"/>
          </a:xfrm>
          <a:prstGeom prst="rect">
            <a:avLst/>
          </a:prstGeom>
          <a:noFill/>
          <a:ln w="9525">
            <a:noFill/>
            <a:miter lim="800000"/>
            <a:headEnd/>
            <a:tailEnd/>
          </a:ln>
        </p:spPr>
      </p:pic>
      <p:sp>
        <p:nvSpPr>
          <p:cNvPr id="5" name="TextBox 4"/>
          <p:cNvSpPr txBox="1"/>
          <p:nvPr/>
        </p:nvSpPr>
        <p:spPr>
          <a:xfrm>
            <a:off x="4343400" y="3581400"/>
            <a:ext cx="3689985" cy="307777"/>
          </a:xfrm>
          <a:prstGeom prst="rect">
            <a:avLst/>
          </a:prstGeom>
          <a:noFill/>
        </p:spPr>
        <p:txBody>
          <a:bodyPr wrap="none" rtlCol="0">
            <a:spAutoFit/>
          </a:bodyPr>
          <a:lstStyle/>
          <a:p>
            <a:r>
              <a:rPr lang="en-US" sz="1400" dirty="0" smtClean="0"/>
              <a:t>Image from http://www.cirq.de/mosaicing.html</a:t>
            </a:r>
            <a:endParaRPr lang="en-US" sz="1400" dirty="0"/>
          </a:p>
        </p:txBody>
      </p:sp>
      <p:pic>
        <p:nvPicPr>
          <p:cNvPr id="1027" name="Picture 3"/>
          <p:cNvPicPr>
            <a:picLocks noChangeAspect="1" noChangeArrowheads="1"/>
          </p:cNvPicPr>
          <p:nvPr/>
        </p:nvPicPr>
        <p:blipFill>
          <a:blip r:embed="rId3" cstate="print"/>
          <a:srcRect/>
          <a:stretch>
            <a:fillRect/>
          </a:stretch>
        </p:blipFill>
        <p:spPr bwMode="auto">
          <a:xfrm>
            <a:off x="152400" y="4038600"/>
            <a:ext cx="8839200" cy="2209800"/>
          </a:xfrm>
          <a:prstGeom prst="roundRect">
            <a:avLst>
              <a:gd name="adj" fmla="val 8594"/>
            </a:avLst>
          </a:prstGeom>
          <a:solidFill>
            <a:srgbClr val="FFFFFF">
              <a:shade val="85000"/>
            </a:srgbClr>
          </a:solidFill>
          <a:ln>
            <a:noFill/>
          </a:ln>
          <a:effectLst/>
        </p:spPr>
      </p:pic>
      <p:sp>
        <p:nvSpPr>
          <p:cNvPr id="7" name="TextBox 6"/>
          <p:cNvSpPr txBox="1"/>
          <p:nvPr/>
        </p:nvSpPr>
        <p:spPr>
          <a:xfrm>
            <a:off x="152400" y="6248400"/>
            <a:ext cx="8456930" cy="307777"/>
          </a:xfrm>
          <a:prstGeom prst="rect">
            <a:avLst/>
          </a:prstGeom>
          <a:noFill/>
        </p:spPr>
        <p:txBody>
          <a:bodyPr wrap="none" rtlCol="0">
            <a:spAutoFit/>
          </a:bodyPr>
          <a:lstStyle/>
          <a:p>
            <a:r>
              <a:rPr lang="en-US" sz="1400" dirty="0" smtClean="0"/>
              <a:t>Image from </a:t>
            </a:r>
            <a:r>
              <a:rPr lang="en-US" sz="1400" dirty="0" err="1" smtClean="0"/>
              <a:t>Szeliski</a:t>
            </a:r>
            <a:r>
              <a:rPr lang="en-US" sz="1400" dirty="0" smtClean="0"/>
              <a:t> &amp; Shum, Creating full view panoramic image mosaics and environment maps, </a:t>
            </a:r>
            <a:r>
              <a:rPr lang="en-US" sz="1400" dirty="0" err="1" smtClean="0"/>
              <a:t>Siggraph</a:t>
            </a:r>
            <a:r>
              <a:rPr lang="en-US" sz="1400" dirty="0" smtClean="0"/>
              <a:t> 1997</a:t>
            </a:r>
            <a:endParaRPr lang="en-US" sz="1400" dirty="0"/>
          </a:p>
        </p:txBody>
      </p:sp>
      <p:sp>
        <p:nvSpPr>
          <p:cNvPr id="8" name="Slide Number Placeholder 7"/>
          <p:cNvSpPr>
            <a:spLocks noGrp="1"/>
          </p:cNvSpPr>
          <p:nvPr>
            <p:ph type="sldNum" sz="quarter" idx="12"/>
          </p:nvPr>
        </p:nvSpPr>
        <p:spPr/>
        <p:txBody>
          <a:bodyPr/>
          <a:lstStyle/>
          <a:p>
            <a:fld id="{63F5ADAA-5DC3-4F8F-8DAF-00A154A7BFBA}"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a:stretch>
            <a:fillRect/>
          </a:stretch>
        </p:blipFill>
        <p:spPr bwMode="auto">
          <a:xfrm>
            <a:off x="381000" y="2362200"/>
            <a:ext cx="8001000" cy="3846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a:xfrm>
            <a:off x="152400" y="512064"/>
            <a:ext cx="7772400" cy="914400"/>
          </a:xfrm>
        </p:spPr>
        <p:txBody>
          <a:bodyPr/>
          <a:lstStyle/>
          <a:p>
            <a:r>
              <a:rPr lang="en-US" dirty="0" smtClean="0"/>
              <a:t>Related Work</a:t>
            </a:r>
            <a:br>
              <a:rPr lang="en-US" dirty="0" smtClean="0"/>
            </a:br>
            <a:r>
              <a:rPr lang="en-US" sz="2400" dirty="0" smtClean="0"/>
              <a:t>Correcting Distortion</a:t>
            </a:r>
            <a:endParaRPr lang="en-US" dirty="0"/>
          </a:p>
        </p:txBody>
      </p:sp>
      <p:pic>
        <p:nvPicPr>
          <p:cNvPr id="2053" name="Picture 5"/>
          <p:cNvPicPr>
            <a:picLocks noChangeAspect="1" noChangeArrowheads="1"/>
          </p:cNvPicPr>
          <p:nvPr/>
        </p:nvPicPr>
        <p:blipFill>
          <a:blip r:embed="rId3" cstate="print"/>
          <a:srcRect/>
          <a:stretch>
            <a:fillRect/>
          </a:stretch>
        </p:blipFill>
        <p:spPr bwMode="auto">
          <a:xfrm>
            <a:off x="6066692" y="143608"/>
            <a:ext cx="2590800" cy="2590800"/>
          </a:xfrm>
          <a:prstGeom prst="rect">
            <a:avLst/>
          </a:prstGeom>
          <a:noFill/>
          <a:ln w="28575">
            <a:solidFill>
              <a:schemeClr val="tx1"/>
            </a:solidFill>
            <a:miter lim="800000"/>
            <a:headEnd/>
            <a:tailEnd/>
          </a:ln>
        </p:spPr>
      </p:pic>
      <p:sp>
        <p:nvSpPr>
          <p:cNvPr id="10" name="TextBox 9"/>
          <p:cNvSpPr txBox="1"/>
          <p:nvPr/>
        </p:nvSpPr>
        <p:spPr>
          <a:xfrm>
            <a:off x="381000" y="6324600"/>
            <a:ext cx="8106578" cy="276999"/>
          </a:xfrm>
          <a:prstGeom prst="rect">
            <a:avLst/>
          </a:prstGeom>
          <a:noFill/>
        </p:spPr>
        <p:txBody>
          <a:bodyPr wrap="none" rtlCol="0">
            <a:spAutoFit/>
          </a:bodyPr>
          <a:lstStyle/>
          <a:p>
            <a:r>
              <a:rPr lang="en-US" sz="1200" dirty="0" smtClean="0"/>
              <a:t>Images from </a:t>
            </a:r>
            <a:r>
              <a:rPr lang="en-US" sz="1200" dirty="0" err="1" smtClean="0"/>
              <a:t>Carrol</a:t>
            </a:r>
            <a:r>
              <a:rPr lang="en-US" sz="1200" dirty="0" smtClean="0"/>
              <a:t>, </a:t>
            </a:r>
            <a:r>
              <a:rPr lang="en-US" sz="1200" dirty="0" err="1" smtClean="0"/>
              <a:t>Agrawala</a:t>
            </a:r>
            <a:r>
              <a:rPr lang="en-US" sz="1200" dirty="0" smtClean="0"/>
              <a:t> &amp; </a:t>
            </a:r>
            <a:r>
              <a:rPr lang="en-US" sz="1200" dirty="0" err="1" smtClean="0"/>
              <a:t>Agarwala</a:t>
            </a:r>
            <a:r>
              <a:rPr lang="en-US" sz="1200" dirty="0" smtClean="0"/>
              <a:t>, Optimizing Content-Preserving Projections for Wide-Angled Images, </a:t>
            </a:r>
            <a:r>
              <a:rPr lang="en-US" sz="1200" dirty="0" err="1" smtClean="0"/>
              <a:t>Siggraph</a:t>
            </a:r>
            <a:r>
              <a:rPr lang="en-US" sz="1200" dirty="0" smtClean="0"/>
              <a:t> 2009</a:t>
            </a:r>
            <a:endParaRPr lang="en-US" sz="1200" dirty="0"/>
          </a:p>
        </p:txBody>
      </p:sp>
      <p:sp>
        <p:nvSpPr>
          <p:cNvPr id="6" name="Slide Number Placeholder 5"/>
          <p:cNvSpPr>
            <a:spLocks noGrp="1"/>
          </p:cNvSpPr>
          <p:nvPr>
            <p:ph type="sldNum" sz="quarter" idx="12"/>
          </p:nvPr>
        </p:nvSpPr>
        <p:spPr/>
        <p:txBody>
          <a:bodyPr/>
          <a:lstStyle/>
          <a:p>
            <a:fld id="{63F5ADAA-5DC3-4F8F-8DAF-00A154A7BFBA}"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12064"/>
            <a:ext cx="7772400" cy="914400"/>
          </a:xfrm>
        </p:spPr>
        <p:txBody>
          <a:bodyPr/>
          <a:lstStyle/>
          <a:p>
            <a:r>
              <a:rPr lang="en-US" dirty="0" smtClean="0"/>
              <a:t>Related Work</a:t>
            </a:r>
            <a:br>
              <a:rPr lang="en-US" dirty="0" smtClean="0"/>
            </a:br>
            <a:r>
              <a:rPr lang="en-US" sz="2400" dirty="0" smtClean="0"/>
              <a:t>Single-Center Projections</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161192" y="4539762"/>
            <a:ext cx="6956899" cy="193137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43609" y="2561493"/>
            <a:ext cx="6964878" cy="1940169"/>
          </a:xfrm>
          <a:prstGeom prst="rect">
            <a:avLst/>
          </a:prstGeom>
          <a:noFill/>
          <a:ln w="9525">
            <a:noFill/>
            <a:miter lim="800000"/>
            <a:headEnd/>
            <a:tailEnd/>
          </a:ln>
        </p:spPr>
      </p:pic>
      <p:sp>
        <p:nvSpPr>
          <p:cNvPr id="7" name="TextBox 6"/>
          <p:cNvSpPr txBox="1"/>
          <p:nvPr/>
        </p:nvSpPr>
        <p:spPr>
          <a:xfrm>
            <a:off x="0" y="6519446"/>
            <a:ext cx="8996565" cy="276999"/>
          </a:xfrm>
          <a:prstGeom prst="rect">
            <a:avLst/>
          </a:prstGeom>
          <a:noFill/>
        </p:spPr>
        <p:txBody>
          <a:bodyPr wrap="square" rtlCol="0">
            <a:spAutoFit/>
          </a:bodyPr>
          <a:lstStyle/>
          <a:p>
            <a:r>
              <a:rPr lang="en-CA" sz="1200" dirty="0" smtClean="0"/>
              <a:t>Images from  Trapp &amp; </a:t>
            </a:r>
            <a:r>
              <a:rPr lang="en-CA" sz="1200" dirty="0" err="1" smtClean="0"/>
              <a:t>Döllner</a:t>
            </a:r>
            <a:r>
              <a:rPr lang="en-CA" sz="1200" dirty="0" smtClean="0"/>
              <a:t>, Generalization of Single-Center Projections Using Projection Tile Screens, VISIGRAPP, 2008</a:t>
            </a:r>
            <a:endParaRPr lang="en-CA" sz="1200" dirty="0"/>
          </a:p>
        </p:txBody>
      </p:sp>
      <p:sp>
        <p:nvSpPr>
          <p:cNvPr id="8" name="TextBox 7"/>
          <p:cNvSpPr txBox="1"/>
          <p:nvPr/>
        </p:nvSpPr>
        <p:spPr>
          <a:xfrm>
            <a:off x="143609" y="2561493"/>
            <a:ext cx="1418978" cy="369332"/>
          </a:xfrm>
          <a:prstGeom prst="rect">
            <a:avLst/>
          </a:prstGeom>
          <a:noFill/>
        </p:spPr>
        <p:txBody>
          <a:bodyPr wrap="none" rtlCol="0">
            <a:spAutoFit/>
          </a:bodyPr>
          <a:lstStyle/>
          <a:p>
            <a:r>
              <a:rPr lang="en-CA" b="1" dirty="0" smtClean="0">
                <a:solidFill>
                  <a:schemeClr val="bg1"/>
                </a:solidFill>
              </a:rPr>
              <a:t>Normal Map</a:t>
            </a:r>
            <a:endParaRPr lang="en-CA" b="1" dirty="0">
              <a:solidFill>
                <a:schemeClr val="bg1"/>
              </a:solidFill>
            </a:endParaRPr>
          </a:p>
        </p:txBody>
      </p:sp>
      <p:sp>
        <p:nvSpPr>
          <p:cNvPr id="9" name="TextBox 8"/>
          <p:cNvSpPr txBox="1"/>
          <p:nvPr/>
        </p:nvSpPr>
        <p:spPr>
          <a:xfrm>
            <a:off x="161193" y="4539762"/>
            <a:ext cx="1212191" cy="369332"/>
          </a:xfrm>
          <a:prstGeom prst="rect">
            <a:avLst/>
          </a:prstGeom>
          <a:noFill/>
        </p:spPr>
        <p:txBody>
          <a:bodyPr wrap="none" rtlCol="0">
            <a:spAutoFit/>
          </a:bodyPr>
          <a:lstStyle/>
          <a:p>
            <a:r>
              <a:rPr lang="en-CA" b="1" dirty="0" smtClean="0">
                <a:solidFill>
                  <a:schemeClr val="bg1"/>
                </a:solidFill>
              </a:rPr>
              <a:t>Panorama</a:t>
            </a:r>
            <a:endParaRPr lang="en-CA" b="1" dirty="0">
              <a:solidFill>
                <a:schemeClr val="bg1"/>
              </a:solidFill>
            </a:endParaRPr>
          </a:p>
        </p:txBody>
      </p:sp>
      <p:sp>
        <p:nvSpPr>
          <p:cNvPr id="10" name="Slide Number Placeholder 9"/>
          <p:cNvSpPr>
            <a:spLocks noGrp="1"/>
          </p:cNvSpPr>
          <p:nvPr>
            <p:ph type="sldNum" sz="quarter" idx="12"/>
          </p:nvPr>
        </p:nvSpPr>
        <p:spPr/>
        <p:txBody>
          <a:bodyPr/>
          <a:lstStyle/>
          <a:p>
            <a:fld id="{63F5ADAA-5DC3-4F8F-8DAF-00A154A7BFBA}" type="slidenum">
              <a:rPr lang="en-US" smtClean="0"/>
              <a:pPr/>
              <a:t>18</a:t>
            </a:fld>
            <a:endParaRPr lang="en-US"/>
          </a:p>
        </p:txBody>
      </p:sp>
      <p:cxnSp>
        <p:nvCxnSpPr>
          <p:cNvPr id="13" name="Straight Arrow Connector 12"/>
          <p:cNvCxnSpPr/>
          <p:nvPr/>
        </p:nvCxnSpPr>
        <p:spPr>
          <a:xfrm>
            <a:off x="6343633" y="1380748"/>
            <a:ext cx="1226544" cy="896460"/>
          </a:xfrm>
          <a:prstGeom prst="straightConnector1">
            <a:avLst/>
          </a:prstGeom>
          <a:ln w="28575">
            <a:solidFill>
              <a:schemeClr val="bg2">
                <a:lumMod val="40000"/>
                <a:lumOff val="60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p:nvPr/>
        </p:nvCxnSpPr>
        <p:spPr>
          <a:xfrm rot="5400000" flipH="1" flipV="1">
            <a:off x="6101862" y="888023"/>
            <a:ext cx="747346" cy="167054"/>
          </a:xfrm>
          <a:prstGeom prst="straightConnector1">
            <a:avLst/>
          </a:prstGeom>
          <a:ln w="28575">
            <a:solidFill>
              <a:schemeClr val="bg2">
                <a:lumMod val="40000"/>
                <a:lumOff val="60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17" name="Straight Arrow Connector 16"/>
          <p:cNvCxnSpPr/>
          <p:nvPr/>
        </p:nvCxnSpPr>
        <p:spPr>
          <a:xfrm>
            <a:off x="6352426" y="1345579"/>
            <a:ext cx="1543066" cy="465636"/>
          </a:xfrm>
          <a:prstGeom prst="straightConnector1">
            <a:avLst/>
          </a:prstGeom>
          <a:ln w="28575">
            <a:solidFill>
              <a:schemeClr val="bg2">
                <a:lumMod val="40000"/>
                <a:lumOff val="60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18" name="Straight Arrow Connector 17"/>
          <p:cNvCxnSpPr/>
          <p:nvPr/>
        </p:nvCxnSpPr>
        <p:spPr>
          <a:xfrm flipV="1">
            <a:off x="6460863" y="1362808"/>
            <a:ext cx="1355499" cy="29663"/>
          </a:xfrm>
          <a:prstGeom prst="straightConnector1">
            <a:avLst/>
          </a:prstGeom>
          <a:ln w="28575">
            <a:solidFill>
              <a:schemeClr val="bg2">
                <a:lumMod val="40000"/>
                <a:lumOff val="60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19" name="Straight Arrow Connector 18"/>
          <p:cNvCxnSpPr/>
          <p:nvPr/>
        </p:nvCxnSpPr>
        <p:spPr>
          <a:xfrm flipV="1">
            <a:off x="6384664" y="967154"/>
            <a:ext cx="1247059" cy="357909"/>
          </a:xfrm>
          <a:prstGeom prst="straightConnector1">
            <a:avLst/>
          </a:prstGeom>
          <a:ln w="28575">
            <a:solidFill>
              <a:schemeClr val="bg2">
                <a:lumMod val="40000"/>
                <a:lumOff val="60000"/>
              </a:schemeClr>
            </a:solidFill>
            <a:tailEnd type="arrow"/>
          </a:ln>
        </p:spPr>
        <p:style>
          <a:lnRef idx="1">
            <a:schemeClr val="accent4"/>
          </a:lnRef>
          <a:fillRef idx="0">
            <a:schemeClr val="accent4"/>
          </a:fillRef>
          <a:effectRef idx="0">
            <a:schemeClr val="accent4"/>
          </a:effectRef>
          <a:fontRef idx="minor">
            <a:schemeClr val="tx1"/>
          </a:fontRef>
        </p:style>
      </p:cxnSp>
      <p:cxnSp>
        <p:nvCxnSpPr>
          <p:cNvPr id="20" name="Straight Arrow Connector 19"/>
          <p:cNvCxnSpPr/>
          <p:nvPr/>
        </p:nvCxnSpPr>
        <p:spPr>
          <a:xfrm flipV="1">
            <a:off x="6370010" y="650631"/>
            <a:ext cx="1024321" cy="668571"/>
          </a:xfrm>
          <a:prstGeom prst="straightConnector1">
            <a:avLst/>
          </a:prstGeom>
          <a:ln w="28575">
            <a:solidFill>
              <a:schemeClr val="bg2">
                <a:lumMod val="40000"/>
                <a:lumOff val="60000"/>
              </a:schemeClr>
            </a:solidFill>
            <a:tailEnd type="arrow"/>
          </a:ln>
        </p:spPr>
        <p:style>
          <a:lnRef idx="1">
            <a:schemeClr val="accent4"/>
          </a:lnRef>
          <a:fillRef idx="0">
            <a:schemeClr val="accent4"/>
          </a:fillRef>
          <a:effectRef idx="0">
            <a:schemeClr val="accent4"/>
          </a:effectRef>
          <a:fontRef idx="minor">
            <a:schemeClr val="tx1"/>
          </a:fontRef>
        </p:style>
      </p:cxnSp>
      <p:pic>
        <p:nvPicPr>
          <p:cNvPr id="11" name="Picture 2"/>
          <p:cNvPicPr>
            <a:picLocks noChangeAspect="1" noChangeArrowheads="1"/>
          </p:cNvPicPr>
          <p:nvPr/>
        </p:nvPicPr>
        <p:blipFill>
          <a:blip r:embed="rId5" cstate="print"/>
          <a:srcRect/>
          <a:stretch>
            <a:fillRect/>
          </a:stretch>
        </p:blipFill>
        <p:spPr bwMode="auto">
          <a:xfrm>
            <a:off x="6143608" y="1221023"/>
            <a:ext cx="400050" cy="24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3F5ADAA-5DC3-4F8F-8DAF-00A154A7BFBA}" type="slidenum">
              <a:rPr lang="en-US" smtClean="0"/>
              <a:pPr/>
              <a:t>19</a:t>
            </a:fld>
            <a:endParaRPr lang="en-US"/>
          </a:p>
        </p:txBody>
      </p:sp>
      <p:pic>
        <p:nvPicPr>
          <p:cNvPr id="71682" name="Picture 2" descr="C:\Documents and Settings\Carrie Johnston\Desktop\city.PNG"/>
          <p:cNvPicPr>
            <a:picLocks noChangeAspect="1" noChangeArrowheads="1"/>
          </p:cNvPicPr>
          <p:nvPr/>
        </p:nvPicPr>
        <p:blipFill>
          <a:blip r:embed="rId2"/>
          <a:srcRect/>
          <a:stretch>
            <a:fillRect/>
          </a:stretch>
        </p:blipFill>
        <p:spPr bwMode="auto">
          <a:xfrm>
            <a:off x="1624899" y="283979"/>
            <a:ext cx="6276975" cy="3695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683" name="Picture 3" descr="C:\Documents and Settings\Carrie Johnston\My Documents\My Dropbox\PanoramaPaper\fig\city_birdseyeview.png"/>
          <p:cNvPicPr>
            <a:picLocks noChangeAspect="1" noChangeArrowheads="1"/>
          </p:cNvPicPr>
          <p:nvPr/>
        </p:nvPicPr>
        <p:blipFill>
          <a:blip r:embed="rId3"/>
          <a:srcRect/>
          <a:stretch>
            <a:fillRect/>
          </a:stretch>
        </p:blipFill>
        <p:spPr bwMode="auto">
          <a:xfrm>
            <a:off x="414299" y="3450265"/>
            <a:ext cx="3094443" cy="3094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684" name="Picture 4" descr="C:\Documents and Settings\Carrie Johnston\My Documents\My Dropbox\PanoramaPaper\fig\city_closeview.png"/>
          <p:cNvPicPr>
            <a:picLocks noChangeAspect="1" noChangeArrowheads="1"/>
          </p:cNvPicPr>
          <p:nvPr/>
        </p:nvPicPr>
        <p:blipFill>
          <a:blip r:embed="rId4"/>
          <a:srcRect/>
          <a:stretch>
            <a:fillRect/>
          </a:stretch>
        </p:blipFill>
        <p:spPr bwMode="auto">
          <a:xfrm>
            <a:off x="5703903" y="3355974"/>
            <a:ext cx="3316287" cy="3316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a:xfrm>
            <a:off x="914400" y="1213338"/>
            <a:ext cx="7772400" cy="5142222"/>
          </a:xfrm>
        </p:spPr>
        <p:txBody>
          <a:bodyPr/>
          <a:lstStyle/>
          <a:p>
            <a:pPr marL="582930" indent="-514350">
              <a:buFont typeface="+mj-lt"/>
              <a:buAutoNum type="arabicPeriod"/>
            </a:pPr>
            <a:r>
              <a:rPr lang="en-CA" dirty="0" smtClean="0"/>
              <a:t>Scenario/Motivation</a:t>
            </a:r>
          </a:p>
          <a:p>
            <a:pPr marL="582930" indent="-514350">
              <a:buFont typeface="+mj-lt"/>
              <a:buAutoNum type="arabicPeriod"/>
            </a:pPr>
            <a:r>
              <a:rPr lang="en-CA" dirty="0" smtClean="0"/>
              <a:t>Goals</a:t>
            </a:r>
          </a:p>
          <a:p>
            <a:pPr marL="582930" indent="-514350">
              <a:buFont typeface="+mj-lt"/>
              <a:buAutoNum type="arabicPeriod"/>
            </a:pPr>
            <a:r>
              <a:rPr lang="en-CA" dirty="0" smtClean="0"/>
              <a:t>Related Work</a:t>
            </a:r>
          </a:p>
          <a:p>
            <a:pPr marL="582930" indent="-514350">
              <a:buFont typeface="+mj-lt"/>
              <a:buAutoNum type="arabicPeriod"/>
            </a:pPr>
            <a:r>
              <a:rPr lang="en-CA" dirty="0" smtClean="0"/>
              <a:t>Observations</a:t>
            </a:r>
          </a:p>
          <a:p>
            <a:pPr marL="582930" indent="-514350">
              <a:buFont typeface="+mj-lt"/>
              <a:buAutoNum type="arabicPeriod"/>
            </a:pPr>
            <a:r>
              <a:rPr lang="en-CA" dirty="0" smtClean="0"/>
              <a:t>Projection Surface Formulation</a:t>
            </a:r>
          </a:p>
          <a:p>
            <a:pPr marL="582930" indent="-514350">
              <a:buFont typeface="+mj-lt"/>
              <a:buAutoNum type="arabicPeriod"/>
            </a:pPr>
            <a:r>
              <a:rPr lang="en-CA" dirty="0" smtClean="0"/>
              <a:t>Rendering</a:t>
            </a:r>
          </a:p>
          <a:p>
            <a:pPr marL="582930" indent="-514350">
              <a:buFont typeface="+mj-lt"/>
              <a:buAutoNum type="arabicPeriod"/>
            </a:pPr>
            <a:r>
              <a:rPr lang="en-CA" dirty="0" smtClean="0"/>
              <a:t>Applications</a:t>
            </a:r>
          </a:p>
          <a:p>
            <a:pPr marL="582930" indent="-514350">
              <a:buFont typeface="+mj-lt"/>
              <a:buAutoNum type="arabicPeriod"/>
            </a:pPr>
            <a:endParaRPr lang="en-CA" dirty="0" smtClean="0"/>
          </a:p>
          <a:p>
            <a:pPr marL="582930" indent="-514350">
              <a:buFont typeface="+mj-lt"/>
              <a:buAutoNum type="arabicPeriod"/>
            </a:pPr>
            <a:endParaRPr lang="en-CA" dirty="0"/>
          </a:p>
        </p:txBody>
      </p:sp>
      <p:sp>
        <p:nvSpPr>
          <p:cNvPr id="4" name="Slide Number Placeholder 3"/>
          <p:cNvSpPr>
            <a:spLocks noGrp="1"/>
          </p:cNvSpPr>
          <p:nvPr>
            <p:ph type="sldNum" sz="quarter" idx="12"/>
          </p:nvPr>
        </p:nvSpPr>
        <p:spPr/>
        <p:txBody>
          <a:bodyPr/>
          <a:lstStyle/>
          <a:p>
            <a:fld id="{63F5ADAA-5DC3-4F8F-8DAF-00A154A7BFBA}"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04192" y="5102470"/>
            <a:ext cx="1459523" cy="1482968"/>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1286609" y="3344008"/>
            <a:ext cx="1459523" cy="144193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1248508" y="1318846"/>
            <a:ext cx="1459523" cy="144193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14400" y="441728"/>
            <a:ext cx="7772400" cy="914400"/>
          </a:xfrm>
        </p:spPr>
        <p:txBody>
          <a:bodyPr/>
          <a:lstStyle/>
          <a:p>
            <a:r>
              <a:rPr lang="en-US" dirty="0" smtClean="0"/>
              <a:t>Common Panoramas</a:t>
            </a:r>
            <a:endParaRPr lang="en-US" dirty="0"/>
          </a:p>
        </p:txBody>
      </p:sp>
      <p:grpSp>
        <p:nvGrpSpPr>
          <p:cNvPr id="17" name="Group 16"/>
          <p:cNvGrpSpPr/>
          <p:nvPr/>
        </p:nvGrpSpPr>
        <p:grpSpPr>
          <a:xfrm>
            <a:off x="1371600" y="1143000"/>
            <a:ext cx="6553200" cy="1828800"/>
            <a:chOff x="1371600" y="1143000"/>
            <a:chExt cx="6553200" cy="1828800"/>
          </a:xfrm>
        </p:grpSpPr>
        <p:pic>
          <p:nvPicPr>
            <p:cNvPr id="3076" name="Picture 4" descr="E:\My Dropbox\PanoramaPaper\fig\cylindrical.png"/>
            <p:cNvPicPr>
              <a:picLocks noChangeAspect="1" noChangeArrowheads="1"/>
            </p:cNvPicPr>
            <p:nvPr/>
          </p:nvPicPr>
          <p:blipFill>
            <a:blip r:embed="rId2" cstate="print"/>
            <a:srcRect/>
            <a:stretch>
              <a:fillRect/>
            </a:stretch>
          </p:blipFill>
          <p:spPr bwMode="auto">
            <a:xfrm>
              <a:off x="3535680" y="1143000"/>
              <a:ext cx="4389120" cy="1828800"/>
            </a:xfrm>
            <a:prstGeom prst="rect">
              <a:avLst/>
            </a:prstGeom>
            <a:noFill/>
          </p:spPr>
        </p:pic>
        <p:pic>
          <p:nvPicPr>
            <p:cNvPr id="3081" name="Picture 9" descr="E:\My Dropbox\PanoramaPaper\fig\old or unused\cylindrical_setup.png"/>
            <p:cNvPicPr>
              <a:picLocks noChangeAspect="1" noChangeArrowheads="1"/>
            </p:cNvPicPr>
            <p:nvPr/>
          </p:nvPicPr>
          <p:blipFill>
            <a:blip r:embed="rId3" cstate="print"/>
            <a:srcRect/>
            <a:stretch>
              <a:fillRect/>
            </a:stretch>
          </p:blipFill>
          <p:spPr bwMode="auto">
            <a:xfrm>
              <a:off x="1371600" y="1447800"/>
              <a:ext cx="1264830" cy="1196269"/>
            </a:xfrm>
            <a:prstGeom prst="rect">
              <a:avLst/>
            </a:prstGeom>
            <a:noFill/>
          </p:spPr>
        </p:pic>
        <p:cxnSp>
          <p:nvCxnSpPr>
            <p:cNvPr id="12" name="Straight Arrow Connector 11"/>
            <p:cNvCxnSpPr/>
            <p:nvPr/>
          </p:nvCxnSpPr>
          <p:spPr>
            <a:xfrm>
              <a:off x="2743200" y="2057400"/>
              <a:ext cx="609600" cy="1588"/>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394415" y="4953000"/>
            <a:ext cx="6530385" cy="1828800"/>
            <a:chOff x="1394415" y="4953000"/>
            <a:chExt cx="6530385" cy="1828800"/>
          </a:xfrm>
        </p:grpSpPr>
        <p:pic>
          <p:nvPicPr>
            <p:cNvPr id="3075" name="Picture 3" descr="E:\My Dropbox\PanoramaPaper\fig\cubic.png"/>
            <p:cNvPicPr>
              <a:picLocks noChangeAspect="1" noChangeArrowheads="1"/>
            </p:cNvPicPr>
            <p:nvPr/>
          </p:nvPicPr>
          <p:blipFill>
            <a:blip r:embed="rId4" cstate="print"/>
            <a:srcRect/>
            <a:stretch>
              <a:fillRect/>
            </a:stretch>
          </p:blipFill>
          <p:spPr bwMode="auto">
            <a:xfrm>
              <a:off x="3535680" y="4953000"/>
              <a:ext cx="4389120" cy="1828800"/>
            </a:xfrm>
            <a:prstGeom prst="rect">
              <a:avLst/>
            </a:prstGeom>
            <a:noFill/>
          </p:spPr>
        </p:pic>
        <p:pic>
          <p:nvPicPr>
            <p:cNvPr id="3080" name="Picture 8" descr="E:\My Dropbox\PanoramaPaper\fig\old or unused\cubic_surface.png"/>
            <p:cNvPicPr>
              <a:picLocks noChangeAspect="1" noChangeArrowheads="1"/>
            </p:cNvPicPr>
            <p:nvPr/>
          </p:nvPicPr>
          <p:blipFill>
            <a:blip r:embed="rId5" cstate="print"/>
            <a:srcRect/>
            <a:stretch>
              <a:fillRect/>
            </a:stretch>
          </p:blipFill>
          <p:spPr bwMode="auto">
            <a:xfrm>
              <a:off x="1394415" y="5181599"/>
              <a:ext cx="1219200" cy="1325513"/>
            </a:xfrm>
            <a:prstGeom prst="rect">
              <a:avLst/>
            </a:prstGeom>
            <a:noFill/>
          </p:spPr>
        </p:pic>
        <p:cxnSp>
          <p:nvCxnSpPr>
            <p:cNvPr id="13" name="Straight Arrow Connector 12"/>
            <p:cNvCxnSpPr/>
            <p:nvPr/>
          </p:nvCxnSpPr>
          <p:spPr>
            <a:xfrm>
              <a:off x="2743200" y="5791200"/>
              <a:ext cx="609600" cy="1588"/>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394415" y="3048000"/>
            <a:ext cx="6530385" cy="1828800"/>
            <a:chOff x="1394415" y="3048000"/>
            <a:chExt cx="6530385" cy="1828800"/>
          </a:xfrm>
        </p:grpSpPr>
        <p:pic>
          <p:nvPicPr>
            <p:cNvPr id="3074" name="Picture 2" descr="E:\My Dropbox\PanoramaPaper\fig\spherical_surface3.png"/>
            <p:cNvPicPr>
              <a:picLocks noChangeAspect="1" noChangeArrowheads="1"/>
            </p:cNvPicPr>
            <p:nvPr/>
          </p:nvPicPr>
          <p:blipFill>
            <a:blip r:embed="rId6" cstate="print"/>
            <a:srcRect/>
            <a:stretch>
              <a:fillRect/>
            </a:stretch>
          </p:blipFill>
          <p:spPr bwMode="auto">
            <a:xfrm>
              <a:off x="1394415" y="3429000"/>
              <a:ext cx="1219200" cy="1222866"/>
            </a:xfrm>
            <a:prstGeom prst="rect">
              <a:avLst/>
            </a:prstGeom>
            <a:noFill/>
          </p:spPr>
        </p:pic>
        <p:pic>
          <p:nvPicPr>
            <p:cNvPr id="3077" name="Picture 5" descr="E:\My Dropbox\PanoramaPaper\fig\spherical.png"/>
            <p:cNvPicPr>
              <a:picLocks noChangeAspect="1" noChangeArrowheads="1"/>
            </p:cNvPicPr>
            <p:nvPr/>
          </p:nvPicPr>
          <p:blipFill>
            <a:blip r:embed="rId7" cstate="print"/>
            <a:srcRect/>
            <a:stretch>
              <a:fillRect/>
            </a:stretch>
          </p:blipFill>
          <p:spPr bwMode="auto">
            <a:xfrm>
              <a:off x="3535680" y="3048000"/>
              <a:ext cx="4389120" cy="1828800"/>
            </a:xfrm>
            <a:prstGeom prst="rect">
              <a:avLst/>
            </a:prstGeom>
            <a:noFill/>
          </p:spPr>
        </p:pic>
        <p:cxnSp>
          <p:nvCxnSpPr>
            <p:cNvPr id="14" name="Straight Arrow Connector 13"/>
            <p:cNvCxnSpPr/>
            <p:nvPr/>
          </p:nvCxnSpPr>
          <p:spPr>
            <a:xfrm>
              <a:off x="2743200" y="3962400"/>
              <a:ext cx="609600" cy="1588"/>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63F5ADAA-5DC3-4F8F-8DAF-00A154A7BFBA}"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85445" y="2262553"/>
            <a:ext cx="7578969" cy="3048000"/>
          </a:xfrm>
          <a:prstGeom prst="rect">
            <a:avLst/>
          </a:prstGeom>
          <a:solidFill>
            <a:schemeClr val="tx1"/>
          </a:solidFill>
          <a:ln>
            <a:solidFill>
              <a:schemeClr val="accent4"/>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a:xfrm>
            <a:off x="914400" y="1371600"/>
            <a:ext cx="7772400" cy="4983960"/>
          </a:xfrm>
        </p:spPr>
        <p:txBody>
          <a:bodyPr/>
          <a:lstStyle/>
          <a:p>
            <a:pPr marL="582930" indent="-514350">
              <a:buFont typeface="+mj-lt"/>
              <a:buAutoNum type="arabicPeriod"/>
            </a:pPr>
            <a:r>
              <a:rPr lang="en-US" dirty="0" smtClean="0"/>
              <a:t>Shapes are associated with panoramas</a:t>
            </a:r>
            <a:endParaRPr lang="en-US" dirty="0"/>
          </a:p>
        </p:txBody>
      </p:sp>
      <p:pic>
        <p:nvPicPr>
          <p:cNvPr id="15" name="Picture 2" descr="E:\My Dropbox\PanoramaPaper\fig\spherical_surface3.png"/>
          <p:cNvPicPr>
            <a:picLocks noChangeAspect="1" noChangeArrowheads="1"/>
          </p:cNvPicPr>
          <p:nvPr/>
        </p:nvPicPr>
        <p:blipFill>
          <a:blip r:embed="rId2" cstate="print"/>
          <a:srcRect/>
          <a:stretch>
            <a:fillRect/>
          </a:stretch>
        </p:blipFill>
        <p:spPr bwMode="auto">
          <a:xfrm>
            <a:off x="3352800" y="2819400"/>
            <a:ext cx="2127204" cy="2133600"/>
          </a:xfrm>
          <a:prstGeom prst="rect">
            <a:avLst/>
          </a:prstGeom>
          <a:noFill/>
        </p:spPr>
      </p:pic>
      <p:pic>
        <p:nvPicPr>
          <p:cNvPr id="16" name="Picture 8" descr="E:\My Dropbox\PanoramaPaper\fig\old or unused\cubic_surface.png"/>
          <p:cNvPicPr>
            <a:picLocks noChangeAspect="1" noChangeArrowheads="1"/>
          </p:cNvPicPr>
          <p:nvPr/>
        </p:nvPicPr>
        <p:blipFill>
          <a:blip r:embed="rId3" cstate="print"/>
          <a:srcRect/>
          <a:stretch>
            <a:fillRect/>
          </a:stretch>
        </p:blipFill>
        <p:spPr bwMode="auto">
          <a:xfrm>
            <a:off x="990600" y="2819400"/>
            <a:ext cx="1981200" cy="2153959"/>
          </a:xfrm>
          <a:prstGeom prst="rect">
            <a:avLst/>
          </a:prstGeom>
          <a:noFill/>
        </p:spPr>
      </p:pic>
      <p:pic>
        <p:nvPicPr>
          <p:cNvPr id="17" name="Picture 9" descr="E:\My Dropbox\PanoramaPaper\fig\old or unused\cylindrical_setup.png"/>
          <p:cNvPicPr>
            <a:picLocks noChangeAspect="1" noChangeArrowheads="1"/>
          </p:cNvPicPr>
          <p:nvPr/>
        </p:nvPicPr>
        <p:blipFill>
          <a:blip r:embed="rId4" cstate="print"/>
          <a:srcRect/>
          <a:stretch>
            <a:fillRect/>
          </a:stretch>
        </p:blipFill>
        <p:spPr bwMode="auto">
          <a:xfrm>
            <a:off x="5867400" y="2819400"/>
            <a:ext cx="2255882" cy="2133600"/>
          </a:xfrm>
          <a:prstGeom prst="rect">
            <a:avLst/>
          </a:prstGeom>
          <a:noFill/>
        </p:spPr>
      </p:pic>
      <p:sp>
        <p:nvSpPr>
          <p:cNvPr id="7" name="Slide Number Placeholder 6"/>
          <p:cNvSpPr>
            <a:spLocks noGrp="1"/>
          </p:cNvSpPr>
          <p:nvPr>
            <p:ph type="sldNum" sz="quarter" idx="12"/>
          </p:nvPr>
        </p:nvSpPr>
        <p:spPr/>
        <p:txBody>
          <a:bodyPr/>
          <a:lstStyle/>
          <a:p>
            <a:fld id="{63F5ADAA-5DC3-4F8F-8DAF-00A154A7BFBA}"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6356838" y="2274275"/>
            <a:ext cx="1081454" cy="1008185"/>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1453660" y="2288929"/>
            <a:ext cx="973017" cy="1008185"/>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a:xfrm>
            <a:off x="914400" y="1371600"/>
            <a:ext cx="7772400" cy="4983960"/>
          </a:xfrm>
        </p:spPr>
        <p:txBody>
          <a:bodyPr/>
          <a:lstStyle/>
          <a:p>
            <a:pPr marL="582930" indent="-514350">
              <a:buFont typeface="+mj-lt"/>
              <a:buAutoNum type="arabicPeriod"/>
            </a:pPr>
            <a:r>
              <a:rPr lang="en-US" sz="2400" dirty="0" smtClean="0"/>
              <a:t>Shapes are associated with panoramas</a:t>
            </a:r>
          </a:p>
          <a:p>
            <a:pPr marL="582930" indent="-514350">
              <a:buFont typeface="+mj-lt"/>
              <a:buAutoNum type="arabicPeriod"/>
            </a:pPr>
            <a:r>
              <a:rPr lang="en-US" dirty="0" smtClean="0"/>
              <a:t>Angular change</a:t>
            </a:r>
            <a:endParaRPr lang="en-US" dirty="0"/>
          </a:p>
        </p:txBody>
      </p:sp>
      <p:sp>
        <p:nvSpPr>
          <p:cNvPr id="5" name="Slide Number Placeholder 4"/>
          <p:cNvSpPr>
            <a:spLocks noGrp="1"/>
          </p:cNvSpPr>
          <p:nvPr>
            <p:ph type="sldNum" sz="quarter" idx="12"/>
          </p:nvPr>
        </p:nvSpPr>
        <p:spPr/>
        <p:txBody>
          <a:bodyPr/>
          <a:lstStyle/>
          <a:p>
            <a:fld id="{63F5ADAA-5DC3-4F8F-8DAF-00A154A7BFBA}" type="slidenum">
              <a:rPr lang="en-US" smtClean="0"/>
              <a:pPr/>
              <a:t>22</a:t>
            </a:fld>
            <a:endParaRPr lang="en-US"/>
          </a:p>
        </p:txBody>
      </p:sp>
      <p:pic>
        <p:nvPicPr>
          <p:cNvPr id="6" name="Picture 3" descr="E:\My Dropbox\PanoramaPaper\fig\cubic.png"/>
          <p:cNvPicPr>
            <a:picLocks noChangeAspect="1" noChangeArrowheads="1"/>
          </p:cNvPicPr>
          <p:nvPr/>
        </p:nvPicPr>
        <p:blipFill>
          <a:blip r:embed="rId2" cstate="print"/>
          <a:srcRect/>
          <a:stretch>
            <a:fillRect/>
          </a:stretch>
        </p:blipFill>
        <p:spPr bwMode="auto">
          <a:xfrm>
            <a:off x="0" y="3296727"/>
            <a:ext cx="4389120" cy="1828800"/>
          </a:xfrm>
          <a:prstGeom prst="rect">
            <a:avLst/>
          </a:prstGeom>
          <a:noFill/>
        </p:spPr>
      </p:pic>
      <p:pic>
        <p:nvPicPr>
          <p:cNvPr id="7" name="Picture 4" descr="E:\My Dropbox\PanoramaPaper\fig\cylindrical.png"/>
          <p:cNvPicPr>
            <a:picLocks noChangeAspect="1" noChangeArrowheads="1"/>
          </p:cNvPicPr>
          <p:nvPr/>
        </p:nvPicPr>
        <p:blipFill>
          <a:blip r:embed="rId3" cstate="print"/>
          <a:srcRect/>
          <a:stretch>
            <a:fillRect/>
          </a:stretch>
        </p:blipFill>
        <p:spPr bwMode="auto">
          <a:xfrm>
            <a:off x="4754880" y="3325483"/>
            <a:ext cx="4389120" cy="1828800"/>
          </a:xfrm>
          <a:prstGeom prst="rect">
            <a:avLst/>
          </a:prstGeom>
          <a:noFill/>
        </p:spPr>
      </p:pic>
      <p:cxnSp>
        <p:nvCxnSpPr>
          <p:cNvPr id="9" name="Straight Connector 8"/>
          <p:cNvCxnSpPr/>
          <p:nvPr/>
        </p:nvCxnSpPr>
        <p:spPr>
          <a:xfrm flipV="1">
            <a:off x="1061049" y="5400136"/>
            <a:ext cx="2147977" cy="8626"/>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975449" y="6521570"/>
            <a:ext cx="138023" cy="129396"/>
          </a:xfrm>
          <a:prstGeom prst="ellipse">
            <a:avLst/>
          </a:prstGeom>
          <a:solidFill>
            <a:schemeClr val="tx1">
              <a:lumMod val="75000"/>
            </a:schemeClr>
          </a:solidFill>
          <a:ln w="285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1" idx="0"/>
          </p:cNvCxnSpPr>
          <p:nvPr/>
        </p:nvCxnSpPr>
        <p:spPr>
          <a:xfrm rot="16200000" flipV="1">
            <a:off x="1488057" y="5965165"/>
            <a:ext cx="1112808" cy="1"/>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rot="16200000" flipV="1">
            <a:off x="1208330" y="5753187"/>
            <a:ext cx="1131758" cy="442907"/>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2"/>
          </p:cNvCxnSpPr>
          <p:nvPr/>
        </p:nvCxnSpPr>
        <p:spPr>
          <a:xfrm rot="10800000">
            <a:off x="1069675" y="5417390"/>
            <a:ext cx="905774" cy="1168879"/>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7"/>
          </p:cNvCxnSpPr>
          <p:nvPr/>
        </p:nvCxnSpPr>
        <p:spPr>
          <a:xfrm rot="5400000" flipH="1" flipV="1">
            <a:off x="1800592" y="5718683"/>
            <a:ext cx="1114505" cy="529171"/>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6"/>
          </p:cNvCxnSpPr>
          <p:nvPr/>
        </p:nvCxnSpPr>
        <p:spPr>
          <a:xfrm flipV="1">
            <a:off x="2113472" y="5434642"/>
            <a:ext cx="1078302" cy="1151626"/>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374257" y="5357004"/>
            <a:ext cx="2958860" cy="2872596"/>
          </a:xfrm>
          <a:prstGeom prst="ellipse">
            <a:avLst/>
          </a:prstGeom>
          <a:noFill/>
          <a:ln w="285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786113" y="6518695"/>
            <a:ext cx="138023" cy="129396"/>
          </a:xfrm>
          <a:prstGeom prst="ellipse">
            <a:avLst/>
          </a:prstGeom>
          <a:solidFill>
            <a:schemeClr val="tx1">
              <a:lumMod val="75000"/>
            </a:schemeClr>
          </a:solidFill>
          <a:ln w="2857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a:stCxn id="25" idx="0"/>
            <a:endCxn id="24" idx="0"/>
          </p:cNvCxnSpPr>
          <p:nvPr/>
        </p:nvCxnSpPr>
        <p:spPr>
          <a:xfrm rot="16200000" flipV="1">
            <a:off x="6273561" y="5937131"/>
            <a:ext cx="1161691" cy="1438"/>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 idx="1"/>
          </p:cNvCxnSpPr>
          <p:nvPr/>
        </p:nvCxnSpPr>
        <p:spPr>
          <a:xfrm rot="16200000" flipV="1">
            <a:off x="5961484" y="5692803"/>
            <a:ext cx="878717" cy="810968"/>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7"/>
          </p:cNvCxnSpPr>
          <p:nvPr/>
        </p:nvCxnSpPr>
        <p:spPr>
          <a:xfrm rot="5400000" flipH="1" flipV="1">
            <a:off x="6868611" y="5720121"/>
            <a:ext cx="852837" cy="782213"/>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6"/>
          </p:cNvCxnSpPr>
          <p:nvPr/>
        </p:nvCxnSpPr>
        <p:spPr>
          <a:xfrm flipV="1">
            <a:off x="6924136" y="6556075"/>
            <a:ext cx="1365849" cy="27318"/>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5" idx="2"/>
          </p:cNvCxnSpPr>
          <p:nvPr/>
        </p:nvCxnSpPr>
        <p:spPr>
          <a:xfrm rot="10800000">
            <a:off x="5382883" y="6564703"/>
            <a:ext cx="1403230" cy="18691"/>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8" descr="E:\My Dropbox\PanoramaPaper\fig\old or unused\cubic_surface.png"/>
          <p:cNvPicPr>
            <a:picLocks noChangeAspect="1" noChangeArrowheads="1"/>
          </p:cNvPicPr>
          <p:nvPr/>
        </p:nvPicPr>
        <p:blipFill>
          <a:blip r:embed="rId4" cstate="print"/>
          <a:srcRect/>
          <a:stretch>
            <a:fillRect/>
          </a:stretch>
        </p:blipFill>
        <p:spPr bwMode="auto">
          <a:xfrm>
            <a:off x="1544515" y="2370519"/>
            <a:ext cx="776654" cy="844378"/>
          </a:xfrm>
          <a:prstGeom prst="rect">
            <a:avLst/>
          </a:prstGeom>
          <a:noFill/>
        </p:spPr>
      </p:pic>
      <p:pic>
        <p:nvPicPr>
          <p:cNvPr id="26" name="Picture 9" descr="E:\My Dropbox\PanoramaPaper\fig\old or unused\cylindrical_setup.png"/>
          <p:cNvPicPr>
            <a:picLocks noChangeAspect="1" noChangeArrowheads="1"/>
          </p:cNvPicPr>
          <p:nvPr/>
        </p:nvPicPr>
        <p:blipFill>
          <a:blip r:embed="rId5" cstate="print"/>
          <a:srcRect/>
          <a:stretch>
            <a:fillRect/>
          </a:stretch>
        </p:blipFill>
        <p:spPr bwMode="auto">
          <a:xfrm>
            <a:off x="6438901" y="2365131"/>
            <a:ext cx="895535" cy="84699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22839" y="3757247"/>
            <a:ext cx="1459523" cy="144193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a:xfrm>
            <a:off x="914400" y="1371600"/>
            <a:ext cx="7772400" cy="4983960"/>
          </a:xfrm>
        </p:spPr>
        <p:txBody>
          <a:bodyPr/>
          <a:lstStyle/>
          <a:p>
            <a:pPr marL="582930" indent="-514350">
              <a:buFont typeface="+mj-lt"/>
              <a:buAutoNum type="arabicPeriod"/>
            </a:pPr>
            <a:r>
              <a:rPr lang="en-US" sz="2400" dirty="0" smtClean="0"/>
              <a:t>Shapes are associated with panoramas</a:t>
            </a:r>
          </a:p>
          <a:p>
            <a:pPr marL="582930" indent="-514350">
              <a:buFont typeface="+mj-lt"/>
              <a:buAutoNum type="arabicPeriod"/>
            </a:pPr>
            <a:r>
              <a:rPr lang="en-US" sz="2400" dirty="0" smtClean="0"/>
              <a:t>Angular Change</a:t>
            </a:r>
          </a:p>
          <a:p>
            <a:pPr marL="582930" indent="-514350">
              <a:buFont typeface="+mj-lt"/>
              <a:buAutoNum type="arabicPeriod"/>
            </a:pPr>
            <a:r>
              <a:rPr lang="en-US" dirty="0" smtClean="0"/>
              <a:t>Parameterization is important</a:t>
            </a:r>
            <a:endParaRPr lang="en-US" dirty="0"/>
          </a:p>
        </p:txBody>
      </p:sp>
      <p:pic>
        <p:nvPicPr>
          <p:cNvPr id="5" name="Picture 4" descr="E:\My Dropbox\PanoramaPaper\fig\cylindrical.png"/>
          <p:cNvPicPr>
            <a:picLocks noChangeAspect="1" noChangeArrowheads="1"/>
          </p:cNvPicPr>
          <p:nvPr/>
        </p:nvPicPr>
        <p:blipFill>
          <a:blip r:embed="rId2" cstate="print"/>
          <a:srcRect/>
          <a:stretch>
            <a:fillRect/>
          </a:stretch>
        </p:blipFill>
        <p:spPr bwMode="auto">
          <a:xfrm>
            <a:off x="4056185" y="2807676"/>
            <a:ext cx="4389120" cy="1828800"/>
          </a:xfrm>
          <a:prstGeom prst="rect">
            <a:avLst/>
          </a:prstGeom>
          <a:noFill/>
        </p:spPr>
      </p:pic>
      <p:pic>
        <p:nvPicPr>
          <p:cNvPr id="6" name="Picture 9" descr="E:\My Dropbox\PanoramaPaper\fig\old or unused\cylindrical_setup.png"/>
          <p:cNvPicPr>
            <a:picLocks noChangeAspect="1" noChangeArrowheads="1"/>
          </p:cNvPicPr>
          <p:nvPr/>
        </p:nvPicPr>
        <p:blipFill>
          <a:blip r:embed="rId3" cstate="print"/>
          <a:srcRect/>
          <a:stretch>
            <a:fillRect/>
          </a:stretch>
        </p:blipFill>
        <p:spPr bwMode="auto">
          <a:xfrm>
            <a:off x="1107831" y="3868615"/>
            <a:ext cx="1264830" cy="1196269"/>
          </a:xfrm>
          <a:prstGeom prst="rect">
            <a:avLst/>
          </a:prstGeom>
          <a:noFill/>
        </p:spPr>
      </p:pic>
      <p:cxnSp>
        <p:nvCxnSpPr>
          <p:cNvPr id="7" name="Straight Arrow Connector 6"/>
          <p:cNvCxnSpPr/>
          <p:nvPr/>
        </p:nvCxnSpPr>
        <p:spPr>
          <a:xfrm flipV="1">
            <a:off x="2514600" y="3352800"/>
            <a:ext cx="1447800" cy="1066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2476500" y="4533900"/>
            <a:ext cx="1524000" cy="1447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63F5ADAA-5DC3-4F8F-8DAF-00A154A7BFBA}" type="slidenum">
              <a:rPr lang="en-US" smtClean="0"/>
              <a:pPr/>
              <a:t>23</a:t>
            </a:fld>
            <a:endParaRPr lang="en-US"/>
          </a:p>
        </p:txBody>
      </p:sp>
      <p:sp>
        <p:nvSpPr>
          <p:cNvPr id="11" name="TextBox 10"/>
          <p:cNvSpPr txBox="1"/>
          <p:nvPr/>
        </p:nvSpPr>
        <p:spPr>
          <a:xfrm>
            <a:off x="6356838" y="4083732"/>
            <a:ext cx="2497017" cy="646331"/>
          </a:xfrm>
          <a:prstGeom prst="rect">
            <a:avLst/>
          </a:prstGeom>
          <a:solidFill>
            <a:schemeClr val="tx1"/>
          </a:solidFill>
          <a:ln>
            <a:noFill/>
          </a:ln>
        </p:spPr>
        <p:txBody>
          <a:bodyPr wrap="square" rtlCol="0">
            <a:spAutoFit/>
          </a:bodyPr>
          <a:lstStyle/>
          <a:p>
            <a:r>
              <a:rPr lang="en-CA" sz="2800" i="1" dirty="0" smtClean="0">
                <a:solidFill>
                  <a:schemeClr val="bg1"/>
                </a:solidFill>
                <a:latin typeface="JasmineUPC" pitchFamily="18" charset="-34"/>
                <a:cs typeface="JasmineUPC" pitchFamily="18" charset="-34"/>
              </a:rPr>
              <a:t>( </a:t>
            </a:r>
            <a:r>
              <a:rPr lang="en-CA" sz="2800" i="1" dirty="0" err="1" smtClean="0">
                <a:solidFill>
                  <a:schemeClr val="bg1"/>
                </a:solidFill>
                <a:latin typeface="JasmineUPC" pitchFamily="18" charset="-34"/>
                <a:cs typeface="JasmineUPC" pitchFamily="18" charset="-34"/>
              </a:rPr>
              <a:t>i</a:t>
            </a:r>
            <a:r>
              <a:rPr lang="en-CA" sz="2800" i="1" dirty="0" smtClean="0">
                <a:solidFill>
                  <a:schemeClr val="bg1"/>
                </a:solidFill>
                <a:latin typeface="JasmineUPC" pitchFamily="18" charset="-34"/>
                <a:cs typeface="JasmineUPC" pitchFamily="18" charset="-34"/>
              </a:rPr>
              <a:t>, j ) </a:t>
            </a:r>
            <a:r>
              <a:rPr lang="en-CA" sz="2000" i="1" dirty="0" smtClean="0">
                <a:solidFill>
                  <a:schemeClr val="bg1"/>
                </a:solidFill>
                <a:latin typeface="JasmineUPC" pitchFamily="18" charset="-34"/>
                <a:cs typeface="JasmineUPC" pitchFamily="18" charset="-34"/>
              </a:rPr>
              <a:t>= </a:t>
            </a:r>
            <a:r>
              <a:rPr lang="en-CA" sz="3600" i="1" dirty="0" smtClean="0">
                <a:solidFill>
                  <a:schemeClr val="bg1"/>
                </a:solidFill>
                <a:latin typeface="JasmineUPC" pitchFamily="18" charset="-34"/>
                <a:cs typeface="JasmineUPC" pitchFamily="18" charset="-34"/>
              </a:rPr>
              <a:t>(</a:t>
            </a:r>
            <a:r>
              <a:rPr lang="en-CA" sz="2000" i="1" dirty="0" smtClean="0">
                <a:solidFill>
                  <a:schemeClr val="bg1"/>
                </a:solidFill>
                <a:latin typeface="JasmineUPC" pitchFamily="18" charset="-34"/>
                <a:cs typeface="JasmineUPC" pitchFamily="18" charset="-34"/>
              </a:rPr>
              <a:t>   R   ,    ,  +    </a:t>
            </a:r>
            <a:r>
              <a:rPr lang="en-CA" sz="3600" i="1" dirty="0" smtClean="0">
                <a:solidFill>
                  <a:schemeClr val="bg1"/>
                </a:solidFill>
                <a:latin typeface="JasmineUPC" pitchFamily="18" charset="-34"/>
                <a:cs typeface="JasmineUPC" pitchFamily="18" charset="-34"/>
              </a:rPr>
              <a:t>)</a:t>
            </a:r>
            <a:endParaRPr lang="en-CA" sz="2000" i="1" dirty="0">
              <a:solidFill>
                <a:schemeClr val="bg1"/>
              </a:solidFill>
              <a:latin typeface="JasmineUPC" pitchFamily="18" charset="-34"/>
              <a:cs typeface="JasmineUPC" pitchFamily="18" charset="-34"/>
            </a:endParaRPr>
          </a:p>
        </p:txBody>
      </p:sp>
      <p:pic>
        <p:nvPicPr>
          <p:cNvPr id="13" name="Picture 13"/>
          <p:cNvPicPr>
            <a:picLocks noChangeAspect="1" noChangeArrowheads="1"/>
          </p:cNvPicPr>
          <p:nvPr/>
        </p:nvPicPr>
        <p:blipFill>
          <a:blip r:embed="rId4" cstate="print"/>
          <a:srcRect/>
          <a:stretch>
            <a:fillRect/>
          </a:stretch>
        </p:blipFill>
        <p:spPr bwMode="auto">
          <a:xfrm>
            <a:off x="8355255" y="4370874"/>
            <a:ext cx="123825" cy="161925"/>
          </a:xfrm>
          <a:prstGeom prst="rect">
            <a:avLst/>
          </a:prstGeom>
          <a:noFill/>
          <a:ln w="9525">
            <a:noFill/>
            <a:miter lim="800000"/>
            <a:headEnd/>
            <a:tailEnd/>
          </a:ln>
        </p:spPr>
      </p:pic>
      <p:pic>
        <p:nvPicPr>
          <p:cNvPr id="14" name="Picture 12"/>
          <p:cNvPicPr>
            <a:picLocks noChangeAspect="1" noChangeArrowheads="1"/>
          </p:cNvPicPr>
          <p:nvPr/>
        </p:nvPicPr>
        <p:blipFill>
          <a:blip r:embed="rId5" cstate="print"/>
          <a:srcRect/>
          <a:stretch>
            <a:fillRect/>
          </a:stretch>
        </p:blipFill>
        <p:spPr bwMode="auto">
          <a:xfrm>
            <a:off x="7904284" y="4215910"/>
            <a:ext cx="304800" cy="419100"/>
          </a:xfrm>
          <a:prstGeom prst="rect">
            <a:avLst/>
          </a:prstGeom>
          <a:noFill/>
          <a:ln w="9525">
            <a:noFill/>
            <a:miter lim="800000"/>
            <a:headEnd/>
            <a:tailEnd/>
          </a:ln>
        </p:spPr>
      </p:pic>
      <p:pic>
        <p:nvPicPr>
          <p:cNvPr id="15" name="Picture 2"/>
          <p:cNvPicPr>
            <a:picLocks noChangeAspect="1" noChangeArrowheads="1"/>
          </p:cNvPicPr>
          <p:nvPr/>
        </p:nvPicPr>
        <p:blipFill>
          <a:blip r:embed="rId6" cstate="print"/>
          <a:srcRect/>
          <a:stretch>
            <a:fillRect/>
          </a:stretch>
        </p:blipFill>
        <p:spPr bwMode="auto">
          <a:xfrm>
            <a:off x="7661276" y="4353363"/>
            <a:ext cx="95250" cy="200025"/>
          </a:xfrm>
          <a:prstGeom prst="rect">
            <a:avLst/>
          </a:prstGeom>
          <a:noFill/>
          <a:ln w="9525">
            <a:noFill/>
            <a:miter lim="800000"/>
            <a:headEnd/>
            <a:tailEnd/>
          </a:ln>
        </p:spPr>
      </p:pic>
      <p:pic>
        <p:nvPicPr>
          <p:cNvPr id="16" name="Picture 3"/>
          <p:cNvPicPr>
            <a:picLocks noChangeAspect="1" noChangeArrowheads="1"/>
          </p:cNvPicPr>
          <p:nvPr/>
        </p:nvPicPr>
        <p:blipFill>
          <a:blip r:embed="rId7" cstate="print"/>
          <a:srcRect/>
          <a:stretch>
            <a:fillRect/>
          </a:stretch>
        </p:blipFill>
        <p:spPr bwMode="auto">
          <a:xfrm>
            <a:off x="7334983" y="4359153"/>
            <a:ext cx="171450" cy="161925"/>
          </a:xfrm>
          <a:prstGeom prst="rect">
            <a:avLst/>
          </a:prstGeom>
          <a:noFill/>
          <a:ln w="9525">
            <a:noFill/>
            <a:miter lim="800000"/>
            <a:headEnd/>
            <a:tailEnd/>
          </a:ln>
        </p:spPr>
      </p:pic>
      <p:pic>
        <p:nvPicPr>
          <p:cNvPr id="17" name="Picture 5" descr="E:\My Dropbox\PanoramaPaper\fig\spherical.png"/>
          <p:cNvPicPr>
            <a:picLocks noChangeAspect="1" noChangeArrowheads="1"/>
          </p:cNvPicPr>
          <p:nvPr/>
        </p:nvPicPr>
        <p:blipFill>
          <a:blip r:embed="rId8" cstate="print"/>
          <a:srcRect/>
          <a:stretch>
            <a:fillRect/>
          </a:stretch>
        </p:blipFill>
        <p:spPr bwMode="auto">
          <a:xfrm>
            <a:off x="4033911" y="4859215"/>
            <a:ext cx="4389120" cy="1828800"/>
          </a:xfrm>
          <a:prstGeom prst="rect">
            <a:avLst/>
          </a:prstGeom>
          <a:noFill/>
        </p:spPr>
      </p:pic>
      <p:sp>
        <p:nvSpPr>
          <p:cNvPr id="18" name="Rectangle 17"/>
          <p:cNvSpPr/>
          <p:nvPr/>
        </p:nvSpPr>
        <p:spPr>
          <a:xfrm>
            <a:off x="6391994" y="6013930"/>
            <a:ext cx="2611316" cy="7649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ndalus" pitchFamily="18" charset="-78"/>
              <a:cs typeface="Andalus" pitchFamily="18" charset="-78"/>
            </a:endParaRPr>
          </a:p>
        </p:txBody>
      </p:sp>
      <p:sp>
        <p:nvSpPr>
          <p:cNvPr id="20" name="TextBox 19"/>
          <p:cNvSpPr txBox="1"/>
          <p:nvPr/>
        </p:nvSpPr>
        <p:spPr>
          <a:xfrm>
            <a:off x="6406220" y="6158707"/>
            <a:ext cx="1251865" cy="523220"/>
          </a:xfrm>
          <a:prstGeom prst="rect">
            <a:avLst/>
          </a:prstGeom>
          <a:solidFill>
            <a:schemeClr val="tx1"/>
          </a:solidFill>
          <a:ln>
            <a:noFill/>
          </a:ln>
        </p:spPr>
        <p:txBody>
          <a:bodyPr wrap="square" rtlCol="0">
            <a:spAutoFit/>
          </a:bodyPr>
          <a:lstStyle/>
          <a:p>
            <a:r>
              <a:rPr lang="en-CA" sz="2800" i="1" dirty="0" smtClean="0">
                <a:solidFill>
                  <a:schemeClr val="bg1"/>
                </a:solidFill>
                <a:latin typeface="JasmineUPC" pitchFamily="18" charset="-34"/>
                <a:cs typeface="JasmineUPC" pitchFamily="18" charset="-34"/>
              </a:rPr>
              <a:t>( </a:t>
            </a:r>
            <a:r>
              <a:rPr lang="en-CA" sz="2800" i="1" dirty="0" err="1" smtClean="0">
                <a:solidFill>
                  <a:schemeClr val="bg1"/>
                </a:solidFill>
                <a:latin typeface="JasmineUPC" pitchFamily="18" charset="-34"/>
                <a:cs typeface="JasmineUPC" pitchFamily="18" charset="-34"/>
              </a:rPr>
              <a:t>i</a:t>
            </a:r>
            <a:r>
              <a:rPr lang="en-CA" sz="2800" i="1" dirty="0" smtClean="0">
                <a:solidFill>
                  <a:schemeClr val="bg1"/>
                </a:solidFill>
                <a:latin typeface="JasmineUPC" pitchFamily="18" charset="-34"/>
                <a:cs typeface="JasmineUPC" pitchFamily="18" charset="-34"/>
              </a:rPr>
              <a:t>, j ) </a:t>
            </a:r>
            <a:r>
              <a:rPr lang="en-CA" sz="2800" dirty="0" smtClean="0">
                <a:solidFill>
                  <a:schemeClr val="bg1"/>
                </a:solidFill>
                <a:latin typeface="JasmineUPC" pitchFamily="18" charset="-34"/>
                <a:cs typeface="JasmineUPC" pitchFamily="18" charset="-34"/>
              </a:rPr>
              <a:t>=</a:t>
            </a:r>
            <a:endParaRPr lang="en-CA" sz="1600" dirty="0">
              <a:solidFill>
                <a:schemeClr val="bg1"/>
              </a:solidFill>
              <a:latin typeface="JasmineUPC" pitchFamily="18" charset="-34"/>
              <a:cs typeface="JasmineUPC" pitchFamily="18" charset="-34"/>
            </a:endParaRPr>
          </a:p>
        </p:txBody>
      </p:sp>
      <p:pic>
        <p:nvPicPr>
          <p:cNvPr id="19" name="Picture 1"/>
          <p:cNvPicPr>
            <a:picLocks noChangeAspect="1" noChangeArrowheads="1"/>
          </p:cNvPicPr>
          <p:nvPr/>
        </p:nvPicPr>
        <p:blipFill>
          <a:blip r:embed="rId9" cstate="print"/>
          <a:srcRect/>
          <a:stretch>
            <a:fillRect/>
          </a:stretch>
        </p:blipFill>
        <p:spPr bwMode="auto">
          <a:xfrm>
            <a:off x="7293936" y="6057891"/>
            <a:ext cx="1695450" cy="7081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42593" y="5260731"/>
            <a:ext cx="1614853" cy="159726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6380286" y="5260731"/>
            <a:ext cx="1614853" cy="159726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1066801" y="5260731"/>
            <a:ext cx="1614853" cy="159726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Shape Defined Panoramas</a:t>
            </a:r>
            <a:endParaRPr lang="en-US" dirty="0"/>
          </a:p>
        </p:txBody>
      </p:sp>
      <p:pic>
        <p:nvPicPr>
          <p:cNvPr id="2051" name="Picture 3" descr="C:\Users\Brosz\Documents\My Dropbox\PanoramaPaper\fig\old or unused\cylindrical_setup.png"/>
          <p:cNvPicPr>
            <a:picLocks noChangeAspect="1" noChangeArrowheads="1"/>
          </p:cNvPicPr>
          <p:nvPr/>
        </p:nvPicPr>
        <p:blipFill>
          <a:blip r:embed="rId2" cstate="print"/>
          <a:srcRect/>
          <a:stretch>
            <a:fillRect/>
          </a:stretch>
        </p:blipFill>
        <p:spPr bwMode="auto">
          <a:xfrm>
            <a:off x="3886200" y="5410200"/>
            <a:ext cx="1362865" cy="1288990"/>
          </a:xfrm>
          <a:prstGeom prst="rect">
            <a:avLst/>
          </a:prstGeom>
          <a:noFill/>
        </p:spPr>
      </p:pic>
      <p:sp>
        <p:nvSpPr>
          <p:cNvPr id="6" name="Rectangle 5"/>
          <p:cNvSpPr/>
          <p:nvPr/>
        </p:nvSpPr>
        <p:spPr>
          <a:xfrm>
            <a:off x="914400" y="3352800"/>
            <a:ext cx="1828800" cy="175260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3581400" y="3352800"/>
            <a:ext cx="1828800" cy="1752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8" descr="E:\My Dropbox\PanoramaPaper\fig\old or unused\cubic_surface.png"/>
          <p:cNvPicPr>
            <a:picLocks noChangeAspect="1" noChangeArrowheads="1"/>
          </p:cNvPicPr>
          <p:nvPr/>
        </p:nvPicPr>
        <p:blipFill>
          <a:blip r:embed="rId3" cstate="print"/>
          <a:srcRect/>
          <a:stretch>
            <a:fillRect/>
          </a:stretch>
        </p:blipFill>
        <p:spPr bwMode="auto">
          <a:xfrm>
            <a:off x="1219200" y="5410200"/>
            <a:ext cx="1271142" cy="1295400"/>
          </a:xfrm>
          <a:prstGeom prst="rect">
            <a:avLst/>
          </a:prstGeom>
          <a:noFill/>
        </p:spPr>
      </p:pic>
      <p:sp>
        <p:nvSpPr>
          <p:cNvPr id="10" name="Oval 9"/>
          <p:cNvSpPr/>
          <p:nvPr/>
        </p:nvSpPr>
        <p:spPr>
          <a:xfrm>
            <a:off x="6248400" y="3171828"/>
            <a:ext cx="1905000" cy="1933572"/>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397924" y="3597215"/>
            <a:ext cx="1600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248400" y="2802301"/>
            <a:ext cx="1905000" cy="79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Users\Brosz\Documents\My Dropbox\PanoramaPaper\fig\old or unused\comparison_qd_surface.png"/>
          <p:cNvPicPr>
            <a:picLocks noChangeAspect="1" noChangeArrowheads="1"/>
          </p:cNvPicPr>
          <p:nvPr/>
        </p:nvPicPr>
        <p:blipFill>
          <a:blip r:embed="rId4" cstate="print"/>
          <a:srcRect/>
          <a:stretch>
            <a:fillRect/>
          </a:stretch>
        </p:blipFill>
        <p:spPr bwMode="auto">
          <a:xfrm>
            <a:off x="6500446" y="5375031"/>
            <a:ext cx="1379882" cy="1342292"/>
          </a:xfrm>
          <a:prstGeom prst="rect">
            <a:avLst/>
          </a:prstGeom>
          <a:noFill/>
        </p:spPr>
      </p:pic>
      <p:sp>
        <p:nvSpPr>
          <p:cNvPr id="3" name="Content Placeholder 2"/>
          <p:cNvSpPr>
            <a:spLocks noGrp="1"/>
          </p:cNvSpPr>
          <p:nvPr>
            <p:ph idx="1"/>
          </p:nvPr>
        </p:nvSpPr>
        <p:spPr>
          <a:xfrm>
            <a:off x="914400" y="1783560"/>
            <a:ext cx="7992208" cy="4572000"/>
          </a:xfrm>
        </p:spPr>
        <p:txBody>
          <a:bodyPr/>
          <a:lstStyle/>
          <a:p>
            <a:r>
              <a:rPr lang="en-US" dirty="0" smtClean="0"/>
              <a:t>Defined by two curves</a:t>
            </a:r>
          </a:p>
          <a:p>
            <a:pPr marL="969264" lvl="1" indent="-514350">
              <a:buFont typeface="+mj-lt"/>
              <a:buAutoNum type="arabicPeriod"/>
            </a:pPr>
            <a:r>
              <a:rPr lang="en-US" b="1" dirty="0" smtClean="0"/>
              <a:t>Outline:</a:t>
            </a:r>
            <a:r>
              <a:rPr lang="en-US" dirty="0" smtClean="0"/>
              <a:t>  closed, controls horizontal sampling</a:t>
            </a:r>
          </a:p>
        </p:txBody>
      </p:sp>
      <p:sp>
        <p:nvSpPr>
          <p:cNvPr id="13" name="Slide Number Placeholder 12"/>
          <p:cNvSpPr>
            <a:spLocks noGrp="1"/>
          </p:cNvSpPr>
          <p:nvPr>
            <p:ph type="sldNum" sz="quarter" idx="12"/>
          </p:nvPr>
        </p:nvSpPr>
        <p:spPr/>
        <p:txBody>
          <a:bodyPr/>
          <a:lstStyle/>
          <a:p>
            <a:fld id="{63F5ADAA-5DC3-4F8F-8DAF-00A154A7BFBA}"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Defined Panoramas</a:t>
            </a:r>
            <a:endParaRPr lang="en-US" dirty="0"/>
          </a:p>
        </p:txBody>
      </p:sp>
      <p:sp>
        <p:nvSpPr>
          <p:cNvPr id="7" name="Oval 6"/>
          <p:cNvSpPr/>
          <p:nvPr/>
        </p:nvSpPr>
        <p:spPr>
          <a:xfrm>
            <a:off x="3581400" y="3352800"/>
            <a:ext cx="1828800" cy="1752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p:txBody>
          <a:bodyPr/>
          <a:lstStyle/>
          <a:p>
            <a:r>
              <a:rPr lang="en-US" dirty="0" smtClean="0"/>
              <a:t>Defined by two curves</a:t>
            </a:r>
          </a:p>
          <a:p>
            <a:pPr marL="969264" lvl="1" indent="-514350">
              <a:buFont typeface="+mj-lt"/>
              <a:buAutoNum type="arabicPeriod"/>
            </a:pPr>
            <a:r>
              <a:rPr lang="en-US" b="1" dirty="0" smtClean="0"/>
              <a:t>Outline:</a:t>
            </a:r>
            <a:r>
              <a:rPr lang="en-US" dirty="0" smtClean="0"/>
              <a:t>  closed, controls horizontal sampling</a:t>
            </a:r>
          </a:p>
        </p:txBody>
      </p:sp>
      <p:sp>
        <p:nvSpPr>
          <p:cNvPr id="13" name="Oval 12"/>
          <p:cNvSpPr/>
          <p:nvPr/>
        </p:nvSpPr>
        <p:spPr>
          <a:xfrm>
            <a:off x="4419600" y="41148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p:cNvCxnSpPr>
            <a:stCxn id="13" idx="0"/>
            <a:endCxn id="7" idx="4"/>
          </p:cNvCxnSpPr>
          <p:nvPr/>
        </p:nvCxnSpPr>
        <p:spPr>
          <a:xfrm rot="16200000" flipH="1">
            <a:off x="4000500" y="461010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63F5ADAA-5DC3-4F8F-8DAF-00A154A7BFBA}"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Defined Panoramas</a:t>
            </a:r>
            <a:endParaRPr lang="en-US" dirty="0"/>
          </a:p>
        </p:txBody>
      </p:sp>
      <p:sp>
        <p:nvSpPr>
          <p:cNvPr id="3" name="Content Placeholder 2"/>
          <p:cNvSpPr>
            <a:spLocks noGrp="1"/>
          </p:cNvSpPr>
          <p:nvPr>
            <p:ph idx="1"/>
          </p:nvPr>
        </p:nvSpPr>
        <p:spPr/>
        <p:txBody>
          <a:bodyPr/>
          <a:lstStyle/>
          <a:p>
            <a:r>
              <a:rPr lang="en-US" dirty="0" smtClean="0"/>
              <a:t>Defined by two curves</a:t>
            </a:r>
          </a:p>
          <a:p>
            <a:pPr marL="969264" lvl="1" indent="-514350">
              <a:buFont typeface="+mj-lt"/>
              <a:buAutoNum type="arabicPeriod"/>
            </a:pPr>
            <a:r>
              <a:rPr lang="en-US" b="1" dirty="0" smtClean="0"/>
              <a:t>Outline:</a:t>
            </a:r>
            <a:r>
              <a:rPr lang="en-US" dirty="0" smtClean="0"/>
              <a:t>  closed, controls horizontal sampling</a:t>
            </a:r>
          </a:p>
          <a:p>
            <a:pPr marL="969264" lvl="1" indent="-514350">
              <a:buFont typeface="+mj-lt"/>
              <a:buAutoNum type="arabicPeriod"/>
            </a:pPr>
            <a:r>
              <a:rPr lang="en-US" b="1" dirty="0" smtClean="0"/>
              <a:t>Profile:</a:t>
            </a:r>
            <a:r>
              <a:rPr lang="en-US" dirty="0" smtClean="0"/>
              <a:t>   open, controls vertical sampling</a:t>
            </a:r>
          </a:p>
          <a:p>
            <a:pPr marL="969264" lvl="1" indent="-514350">
              <a:buFont typeface="+mj-lt"/>
              <a:buAutoNum type="arabicPeriod"/>
            </a:pPr>
            <a:endParaRPr lang="en-US" dirty="0" smtClean="0"/>
          </a:p>
        </p:txBody>
      </p:sp>
      <p:grpSp>
        <p:nvGrpSpPr>
          <p:cNvPr id="19" name="Group 18"/>
          <p:cNvGrpSpPr/>
          <p:nvPr/>
        </p:nvGrpSpPr>
        <p:grpSpPr>
          <a:xfrm>
            <a:off x="3593124" y="3256084"/>
            <a:ext cx="1509345" cy="1975339"/>
            <a:chOff x="3555024" y="3256084"/>
            <a:chExt cx="1509345" cy="1975339"/>
          </a:xfrm>
        </p:grpSpPr>
        <p:sp>
          <p:nvSpPr>
            <p:cNvPr id="18" name="Rectangle 17"/>
            <p:cNvSpPr/>
            <p:nvPr/>
          </p:nvSpPr>
          <p:spPr>
            <a:xfrm>
              <a:off x="3555024" y="3256084"/>
              <a:ext cx="1509345" cy="197533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5" name="Picture 3" descr="C:\Users\Brosz\Documents\My Dropbox\PanoramaPaper\fig\old or unused\profile_flat.png"/>
            <p:cNvPicPr>
              <a:picLocks noChangeAspect="1" noChangeArrowheads="1"/>
            </p:cNvPicPr>
            <p:nvPr/>
          </p:nvPicPr>
          <p:blipFill>
            <a:blip r:embed="rId2" cstate="print"/>
            <a:srcRect/>
            <a:stretch>
              <a:fillRect/>
            </a:stretch>
          </p:blipFill>
          <p:spPr bwMode="auto">
            <a:xfrm>
              <a:off x="3661996" y="3352800"/>
              <a:ext cx="1295400" cy="1815714"/>
            </a:xfrm>
            <a:prstGeom prst="rect">
              <a:avLst/>
            </a:prstGeom>
            <a:noFill/>
          </p:spPr>
        </p:pic>
      </p:grpSp>
      <p:grpSp>
        <p:nvGrpSpPr>
          <p:cNvPr id="22" name="Group 21"/>
          <p:cNvGrpSpPr/>
          <p:nvPr/>
        </p:nvGrpSpPr>
        <p:grpSpPr>
          <a:xfrm>
            <a:off x="5858609" y="3300047"/>
            <a:ext cx="1904999" cy="1922584"/>
            <a:chOff x="5858609" y="3300047"/>
            <a:chExt cx="1904999" cy="1922584"/>
          </a:xfrm>
        </p:grpSpPr>
        <p:sp>
          <p:nvSpPr>
            <p:cNvPr id="21" name="Rectangle 20"/>
            <p:cNvSpPr/>
            <p:nvPr/>
          </p:nvSpPr>
          <p:spPr>
            <a:xfrm>
              <a:off x="5858609" y="3300047"/>
              <a:ext cx="1904999" cy="1922584"/>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6" name="Picture 4" descr="C:\Users\Brosz\Documents\My Dropbox\PanoramaPaper\fig\old or unused\qd_profile.png"/>
            <p:cNvPicPr>
              <a:picLocks noChangeAspect="1" noChangeArrowheads="1"/>
            </p:cNvPicPr>
            <p:nvPr/>
          </p:nvPicPr>
          <p:blipFill>
            <a:blip r:embed="rId3" cstate="print"/>
            <a:srcRect/>
            <a:stretch>
              <a:fillRect/>
            </a:stretch>
          </p:blipFill>
          <p:spPr bwMode="auto">
            <a:xfrm>
              <a:off x="5934808" y="3352800"/>
              <a:ext cx="1752600" cy="1799735"/>
            </a:xfrm>
            <a:prstGeom prst="rect">
              <a:avLst/>
            </a:prstGeom>
            <a:noFill/>
          </p:spPr>
        </p:pic>
      </p:grpSp>
      <p:grpSp>
        <p:nvGrpSpPr>
          <p:cNvPr id="20" name="Group 19"/>
          <p:cNvGrpSpPr/>
          <p:nvPr/>
        </p:nvGrpSpPr>
        <p:grpSpPr>
          <a:xfrm>
            <a:off x="3540370" y="5260731"/>
            <a:ext cx="1614853" cy="1597269"/>
            <a:chOff x="3540370" y="5260731"/>
            <a:chExt cx="1614853" cy="1597269"/>
          </a:xfrm>
        </p:grpSpPr>
        <p:sp>
          <p:nvSpPr>
            <p:cNvPr id="13" name="Rectangle 12"/>
            <p:cNvSpPr/>
            <p:nvPr/>
          </p:nvSpPr>
          <p:spPr>
            <a:xfrm>
              <a:off x="3540370" y="5260731"/>
              <a:ext cx="1614853" cy="159726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3" descr="C:\Users\Brosz\Documents\My Dropbox\PanoramaPaper\fig\old or unused\cylindrical_setup.png"/>
            <p:cNvPicPr>
              <a:picLocks noChangeAspect="1" noChangeArrowheads="1"/>
            </p:cNvPicPr>
            <p:nvPr/>
          </p:nvPicPr>
          <p:blipFill>
            <a:blip r:embed="rId4" cstate="print"/>
            <a:srcRect/>
            <a:stretch>
              <a:fillRect/>
            </a:stretch>
          </p:blipFill>
          <p:spPr bwMode="auto">
            <a:xfrm>
              <a:off x="3666364" y="5410200"/>
              <a:ext cx="1362865" cy="1288990"/>
            </a:xfrm>
            <a:prstGeom prst="rect">
              <a:avLst/>
            </a:prstGeom>
            <a:noFill/>
          </p:spPr>
        </p:pic>
      </p:grpSp>
      <p:grpSp>
        <p:nvGrpSpPr>
          <p:cNvPr id="23" name="Group 22"/>
          <p:cNvGrpSpPr/>
          <p:nvPr/>
        </p:nvGrpSpPr>
        <p:grpSpPr>
          <a:xfrm>
            <a:off x="5934808" y="5260731"/>
            <a:ext cx="1752600" cy="1597269"/>
            <a:chOff x="5967046" y="5260731"/>
            <a:chExt cx="1752600" cy="1597269"/>
          </a:xfrm>
        </p:grpSpPr>
        <p:sp>
          <p:nvSpPr>
            <p:cNvPr id="14" name="Rectangle 13"/>
            <p:cNvSpPr/>
            <p:nvPr/>
          </p:nvSpPr>
          <p:spPr>
            <a:xfrm>
              <a:off x="5967046" y="5260731"/>
              <a:ext cx="1752600" cy="159726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8" name="Picture 6" descr="C:\Users\Brosz\Documents\My Dropbox\PanoramaPaper\fig\qd_surface2.png"/>
            <p:cNvPicPr>
              <a:picLocks noChangeAspect="1" noChangeArrowheads="1"/>
            </p:cNvPicPr>
            <p:nvPr/>
          </p:nvPicPr>
          <p:blipFill>
            <a:blip r:embed="rId5" cstate="print"/>
            <a:srcRect/>
            <a:stretch>
              <a:fillRect/>
            </a:stretch>
          </p:blipFill>
          <p:spPr bwMode="auto">
            <a:xfrm>
              <a:off x="6082037" y="5410200"/>
              <a:ext cx="1522618" cy="1295400"/>
            </a:xfrm>
            <a:prstGeom prst="rect">
              <a:avLst/>
            </a:prstGeom>
            <a:noFill/>
          </p:spPr>
        </p:pic>
      </p:grpSp>
      <p:grpSp>
        <p:nvGrpSpPr>
          <p:cNvPr id="16" name="Group 15"/>
          <p:cNvGrpSpPr/>
          <p:nvPr/>
        </p:nvGrpSpPr>
        <p:grpSpPr>
          <a:xfrm>
            <a:off x="1326174" y="3215054"/>
            <a:ext cx="1521069" cy="1972408"/>
            <a:chOff x="1266093" y="3215054"/>
            <a:chExt cx="1521069" cy="1972408"/>
          </a:xfrm>
        </p:grpSpPr>
        <p:sp>
          <p:nvSpPr>
            <p:cNvPr id="15" name="Rectangle 14"/>
            <p:cNvSpPr/>
            <p:nvPr/>
          </p:nvSpPr>
          <p:spPr>
            <a:xfrm>
              <a:off x="1266093" y="3215054"/>
              <a:ext cx="1521069" cy="1972408"/>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9" name="Picture 7" descr="C:\Users\Brosz\Documents\My Dropbox\PanoramaPaper\fig\old or unused\spherinder_profile.png"/>
            <p:cNvPicPr>
              <a:picLocks noChangeAspect="1" noChangeArrowheads="1"/>
            </p:cNvPicPr>
            <p:nvPr/>
          </p:nvPicPr>
          <p:blipFill>
            <a:blip r:embed="rId6" cstate="print"/>
            <a:srcRect/>
            <a:stretch>
              <a:fillRect/>
            </a:stretch>
          </p:blipFill>
          <p:spPr bwMode="auto">
            <a:xfrm>
              <a:off x="1455127" y="3379178"/>
              <a:ext cx="1143000" cy="1667608"/>
            </a:xfrm>
            <a:prstGeom prst="rect">
              <a:avLst/>
            </a:prstGeom>
            <a:noFill/>
          </p:spPr>
        </p:pic>
      </p:grpSp>
      <p:grpSp>
        <p:nvGrpSpPr>
          <p:cNvPr id="17" name="Group 16"/>
          <p:cNvGrpSpPr/>
          <p:nvPr/>
        </p:nvGrpSpPr>
        <p:grpSpPr>
          <a:xfrm>
            <a:off x="1279282" y="5260731"/>
            <a:ext cx="1614853" cy="1597269"/>
            <a:chOff x="1292470" y="5260731"/>
            <a:chExt cx="1614853" cy="1597269"/>
          </a:xfrm>
        </p:grpSpPr>
        <p:sp>
          <p:nvSpPr>
            <p:cNvPr id="11" name="Rectangle 10"/>
            <p:cNvSpPr/>
            <p:nvPr/>
          </p:nvSpPr>
          <p:spPr>
            <a:xfrm>
              <a:off x="1292470" y="5260731"/>
              <a:ext cx="1614853" cy="159726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80" name="Picture 8" descr="C:\Users\Brosz\Documents\My Dropbox\PanoramaPaper\fig\old or unused\spherinder_surface.png"/>
            <p:cNvPicPr>
              <a:picLocks noChangeAspect="1" noChangeArrowheads="1"/>
            </p:cNvPicPr>
            <p:nvPr/>
          </p:nvPicPr>
          <p:blipFill>
            <a:blip r:embed="rId7" cstate="print"/>
            <a:srcRect/>
            <a:stretch>
              <a:fillRect/>
            </a:stretch>
          </p:blipFill>
          <p:spPr bwMode="auto">
            <a:xfrm>
              <a:off x="1490296" y="5334000"/>
              <a:ext cx="1219200" cy="1367060"/>
            </a:xfrm>
            <a:prstGeom prst="rect">
              <a:avLst/>
            </a:prstGeom>
            <a:noFill/>
          </p:spPr>
        </p:pic>
      </p:grpSp>
      <p:sp>
        <p:nvSpPr>
          <p:cNvPr id="10" name="Slide Number Placeholder 9"/>
          <p:cNvSpPr>
            <a:spLocks noGrp="1"/>
          </p:cNvSpPr>
          <p:nvPr>
            <p:ph type="sldNum" sz="quarter" idx="12"/>
          </p:nvPr>
        </p:nvSpPr>
        <p:spPr/>
        <p:txBody>
          <a:bodyPr/>
          <a:lstStyle/>
          <a:p>
            <a:fld id="{63F5ADAA-5DC3-4F8F-8DAF-00A154A7BFBA}"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Defined Panoramas</a:t>
            </a:r>
            <a:endParaRPr lang="en-US" dirty="0"/>
          </a:p>
        </p:txBody>
      </p:sp>
      <p:sp>
        <p:nvSpPr>
          <p:cNvPr id="3" name="Content Placeholder 2"/>
          <p:cNvSpPr>
            <a:spLocks noGrp="1"/>
          </p:cNvSpPr>
          <p:nvPr>
            <p:ph idx="1"/>
          </p:nvPr>
        </p:nvSpPr>
        <p:spPr/>
        <p:txBody>
          <a:bodyPr/>
          <a:lstStyle/>
          <a:p>
            <a:r>
              <a:rPr lang="en-US" dirty="0" smtClean="0"/>
              <a:t>Defined by two curves</a:t>
            </a:r>
          </a:p>
          <a:p>
            <a:pPr marL="969264" lvl="1" indent="-514350">
              <a:buFont typeface="+mj-lt"/>
              <a:buAutoNum type="arabicPeriod"/>
            </a:pPr>
            <a:r>
              <a:rPr lang="en-US" dirty="0" smtClean="0"/>
              <a:t>Outline:  closed, controls horizontal sampling</a:t>
            </a:r>
          </a:p>
          <a:p>
            <a:pPr marL="969264" lvl="1" indent="-514350">
              <a:buFont typeface="+mj-lt"/>
              <a:buAutoNum type="arabicPeriod"/>
            </a:pPr>
            <a:r>
              <a:rPr lang="en-US" dirty="0" smtClean="0"/>
              <a:t>Profile:  Open, controls vertical sampling</a:t>
            </a:r>
          </a:p>
          <a:p>
            <a:r>
              <a:rPr lang="en-US" dirty="0" smtClean="0"/>
              <a:t>Curves parameterized by arc-length</a:t>
            </a:r>
          </a:p>
          <a:p>
            <a:endParaRPr lang="en-US" dirty="0" smtClean="0"/>
          </a:p>
          <a:p>
            <a:endParaRPr lang="en-US" dirty="0" smtClean="0"/>
          </a:p>
        </p:txBody>
      </p:sp>
      <p:sp>
        <p:nvSpPr>
          <p:cNvPr id="5" name="Freeform 4"/>
          <p:cNvSpPr/>
          <p:nvPr/>
        </p:nvSpPr>
        <p:spPr>
          <a:xfrm>
            <a:off x="828675" y="4181475"/>
            <a:ext cx="7067550" cy="1638300"/>
          </a:xfrm>
          <a:custGeom>
            <a:avLst/>
            <a:gdLst>
              <a:gd name="connsiteX0" fmla="*/ 0 w 7067550"/>
              <a:gd name="connsiteY0" fmla="*/ 1638300 h 1638300"/>
              <a:gd name="connsiteX1" fmla="*/ 2190750 w 7067550"/>
              <a:gd name="connsiteY1" fmla="*/ 257175 h 1638300"/>
              <a:gd name="connsiteX2" fmla="*/ 2905125 w 7067550"/>
              <a:gd name="connsiteY2" fmla="*/ 609600 h 1638300"/>
              <a:gd name="connsiteX3" fmla="*/ 3152775 w 7067550"/>
              <a:gd name="connsiteY3" fmla="*/ 152400 h 1638300"/>
              <a:gd name="connsiteX4" fmla="*/ 3438525 w 7067550"/>
              <a:gd name="connsiteY4" fmla="*/ 542925 h 1638300"/>
              <a:gd name="connsiteX5" fmla="*/ 3829050 w 7067550"/>
              <a:gd name="connsiteY5" fmla="*/ 133350 h 1638300"/>
              <a:gd name="connsiteX6" fmla="*/ 5095875 w 7067550"/>
              <a:gd name="connsiteY6" fmla="*/ 1343025 h 1638300"/>
              <a:gd name="connsiteX7" fmla="*/ 7067550 w 7067550"/>
              <a:gd name="connsiteY7" fmla="*/ 6667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7550" h="1638300">
                <a:moveTo>
                  <a:pt x="0" y="1638300"/>
                </a:moveTo>
                <a:cubicBezTo>
                  <a:pt x="853281" y="1033462"/>
                  <a:pt x="1706562" y="428625"/>
                  <a:pt x="2190750" y="257175"/>
                </a:cubicBezTo>
                <a:cubicBezTo>
                  <a:pt x="2674938" y="85725"/>
                  <a:pt x="2744788" y="627062"/>
                  <a:pt x="2905125" y="609600"/>
                </a:cubicBezTo>
                <a:cubicBezTo>
                  <a:pt x="3065462" y="592138"/>
                  <a:pt x="3063875" y="163512"/>
                  <a:pt x="3152775" y="152400"/>
                </a:cubicBezTo>
                <a:cubicBezTo>
                  <a:pt x="3241675" y="141288"/>
                  <a:pt x="3325813" y="546100"/>
                  <a:pt x="3438525" y="542925"/>
                </a:cubicBezTo>
                <a:cubicBezTo>
                  <a:pt x="3551237" y="539750"/>
                  <a:pt x="3552825" y="0"/>
                  <a:pt x="3829050" y="133350"/>
                </a:cubicBezTo>
                <a:cubicBezTo>
                  <a:pt x="4105275" y="266700"/>
                  <a:pt x="4556125" y="1254125"/>
                  <a:pt x="5095875" y="1343025"/>
                </a:cubicBezTo>
                <a:cubicBezTo>
                  <a:pt x="5635625" y="1431925"/>
                  <a:pt x="6351587" y="1049337"/>
                  <a:pt x="7067550" y="66675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Oval 6"/>
          <p:cNvSpPr/>
          <p:nvPr/>
        </p:nvSpPr>
        <p:spPr>
          <a:xfrm>
            <a:off x="7772400" y="48006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p:cNvSpPr/>
          <p:nvPr/>
        </p:nvSpPr>
        <p:spPr>
          <a:xfrm>
            <a:off x="3400425" y="44577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2590800" y="4562475"/>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p:cNvSpPr/>
          <p:nvPr/>
        </p:nvSpPr>
        <p:spPr>
          <a:xfrm>
            <a:off x="1866900" y="49530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800475" y="4410075"/>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4238625" y="46101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4791075" y="4410075"/>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5314950" y="5105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6943725" y="51816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1166812" y="5499495"/>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6096000" y="5410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0" name="Straight Connector 19"/>
          <p:cNvCxnSpPr/>
          <p:nvPr/>
        </p:nvCxnSpPr>
        <p:spPr>
          <a:xfrm rot="10800000" flipV="1">
            <a:off x="490537" y="5575695"/>
            <a:ext cx="676275" cy="48816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14337" y="59436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Slide Number Placeholder 18"/>
          <p:cNvSpPr>
            <a:spLocks noGrp="1"/>
          </p:cNvSpPr>
          <p:nvPr>
            <p:ph type="sldNum" sz="quarter" idx="12"/>
          </p:nvPr>
        </p:nvSpPr>
        <p:spPr/>
        <p:txBody>
          <a:bodyPr/>
          <a:lstStyle/>
          <a:p>
            <a:fld id="{63F5ADAA-5DC3-4F8F-8DAF-00A154A7BFBA}"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Defined Panoramas</a:t>
            </a:r>
            <a:endParaRPr lang="en-US" dirty="0"/>
          </a:p>
        </p:txBody>
      </p:sp>
      <p:sp>
        <p:nvSpPr>
          <p:cNvPr id="3" name="Content Placeholder 2"/>
          <p:cNvSpPr>
            <a:spLocks noGrp="1"/>
          </p:cNvSpPr>
          <p:nvPr>
            <p:ph idx="1"/>
          </p:nvPr>
        </p:nvSpPr>
        <p:spPr>
          <a:xfrm>
            <a:off x="914400" y="1426464"/>
            <a:ext cx="7772400" cy="4929096"/>
          </a:xfrm>
        </p:spPr>
        <p:txBody>
          <a:bodyPr/>
          <a:lstStyle/>
          <a:p>
            <a:r>
              <a:rPr lang="en-US" dirty="0" smtClean="0"/>
              <a:t>Mix between surface of revolution and surface extrusion</a:t>
            </a:r>
            <a:endParaRPr lang="en-US" dirty="0"/>
          </a:p>
        </p:txBody>
      </p:sp>
      <p:sp>
        <p:nvSpPr>
          <p:cNvPr id="4" name="Oval 3"/>
          <p:cNvSpPr/>
          <p:nvPr/>
        </p:nvSpPr>
        <p:spPr>
          <a:xfrm>
            <a:off x="5331455" y="4817696"/>
            <a:ext cx="1828800" cy="85760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5331455" y="3101040"/>
            <a:ext cx="1828800" cy="85760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p:cNvCxnSpPr>
            <a:stCxn id="5" idx="2"/>
            <a:endCxn id="4" idx="2"/>
          </p:cNvCxnSpPr>
          <p:nvPr/>
        </p:nvCxnSpPr>
        <p:spPr>
          <a:xfrm rot="10800000" flipV="1">
            <a:off x="5331455" y="3529845"/>
            <a:ext cx="0" cy="171665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7160255" y="3544582"/>
            <a:ext cx="0" cy="171665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09978" y="5766691"/>
            <a:ext cx="811441" cy="369332"/>
          </a:xfrm>
          <a:prstGeom prst="rect">
            <a:avLst/>
          </a:prstGeom>
          <a:noFill/>
        </p:spPr>
        <p:txBody>
          <a:bodyPr wrap="none" rtlCol="0">
            <a:spAutoFit/>
          </a:bodyPr>
          <a:lstStyle/>
          <a:p>
            <a:r>
              <a:rPr lang="en-US" dirty="0" smtClean="0"/>
              <a:t>Profile</a:t>
            </a:r>
            <a:endParaRPr lang="en-US" dirty="0"/>
          </a:p>
        </p:txBody>
      </p:sp>
      <p:sp>
        <p:nvSpPr>
          <p:cNvPr id="22" name="Freeform 21"/>
          <p:cNvSpPr/>
          <p:nvPr/>
        </p:nvSpPr>
        <p:spPr>
          <a:xfrm>
            <a:off x="2909978" y="3256150"/>
            <a:ext cx="937403" cy="2173071"/>
          </a:xfrm>
          <a:custGeom>
            <a:avLst/>
            <a:gdLst>
              <a:gd name="connsiteX0" fmla="*/ 695864 w 1075426"/>
              <a:gd name="connsiteY0" fmla="*/ 0 h 2493034"/>
              <a:gd name="connsiteX1" fmla="*/ 57509 w 1075426"/>
              <a:gd name="connsiteY1" fmla="*/ 931652 h 2493034"/>
              <a:gd name="connsiteX2" fmla="*/ 350807 w 1075426"/>
              <a:gd name="connsiteY2" fmla="*/ 2191109 h 2493034"/>
              <a:gd name="connsiteX3" fmla="*/ 1075426 w 1075426"/>
              <a:gd name="connsiteY3" fmla="*/ 2493034 h 2493034"/>
            </a:gdLst>
            <a:ahLst/>
            <a:cxnLst>
              <a:cxn ang="0">
                <a:pos x="connsiteX0" y="connsiteY0"/>
              </a:cxn>
              <a:cxn ang="0">
                <a:pos x="connsiteX1" y="connsiteY1"/>
              </a:cxn>
              <a:cxn ang="0">
                <a:pos x="connsiteX2" y="connsiteY2"/>
              </a:cxn>
              <a:cxn ang="0">
                <a:pos x="connsiteX3" y="connsiteY3"/>
              </a:cxn>
            </a:cxnLst>
            <a:rect l="l" t="t" r="r" b="b"/>
            <a:pathLst>
              <a:path w="1075426" h="2493034">
                <a:moveTo>
                  <a:pt x="695864" y="0"/>
                </a:moveTo>
                <a:cubicBezTo>
                  <a:pt x="405441" y="283233"/>
                  <a:pt x="115018" y="566467"/>
                  <a:pt x="57509" y="931652"/>
                </a:cubicBezTo>
                <a:cubicBezTo>
                  <a:pt x="0" y="1296837"/>
                  <a:pt x="181154" y="1930879"/>
                  <a:pt x="350807" y="2191109"/>
                </a:cubicBezTo>
                <a:cubicBezTo>
                  <a:pt x="520460" y="2451339"/>
                  <a:pt x="797943" y="2472186"/>
                  <a:pt x="1075426" y="2493034"/>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603291" y="3617149"/>
            <a:ext cx="1828800" cy="1752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1017359" y="5429221"/>
            <a:ext cx="896399" cy="369332"/>
          </a:xfrm>
          <a:prstGeom prst="rect">
            <a:avLst/>
          </a:prstGeom>
          <a:noFill/>
        </p:spPr>
        <p:txBody>
          <a:bodyPr wrap="none" rtlCol="0">
            <a:spAutoFit/>
          </a:bodyPr>
          <a:lstStyle/>
          <a:p>
            <a:r>
              <a:rPr lang="en-US" dirty="0" smtClean="0"/>
              <a:t>Outline</a:t>
            </a:r>
            <a:endParaRPr lang="en-US" dirty="0"/>
          </a:p>
        </p:txBody>
      </p:sp>
      <p:sp>
        <p:nvSpPr>
          <p:cNvPr id="25" name="TextBox 24"/>
          <p:cNvSpPr txBox="1"/>
          <p:nvPr/>
        </p:nvSpPr>
        <p:spPr>
          <a:xfrm>
            <a:off x="5374587" y="5792480"/>
            <a:ext cx="1854162" cy="369332"/>
          </a:xfrm>
          <a:prstGeom prst="rect">
            <a:avLst/>
          </a:prstGeom>
          <a:noFill/>
        </p:spPr>
        <p:txBody>
          <a:bodyPr wrap="none" rtlCol="0">
            <a:spAutoFit/>
          </a:bodyPr>
          <a:lstStyle/>
          <a:p>
            <a:r>
              <a:rPr lang="en-US" dirty="0" smtClean="0"/>
              <a:t>Extrusion Surface</a:t>
            </a:r>
            <a:endParaRPr lang="en-US" dirty="0"/>
          </a:p>
        </p:txBody>
      </p:sp>
      <p:sp>
        <p:nvSpPr>
          <p:cNvPr id="26" name="Slide Number Placeholder 25"/>
          <p:cNvSpPr>
            <a:spLocks noGrp="1"/>
          </p:cNvSpPr>
          <p:nvPr>
            <p:ph type="sldNum" sz="quarter" idx="12"/>
          </p:nvPr>
        </p:nvSpPr>
        <p:spPr/>
        <p:txBody>
          <a:bodyPr/>
          <a:lstStyle/>
          <a:p>
            <a:fld id="{63F5ADAA-5DC3-4F8F-8DAF-00A154A7BFBA}"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Defined Panoramas</a:t>
            </a:r>
            <a:endParaRPr lang="en-US" dirty="0"/>
          </a:p>
        </p:txBody>
      </p:sp>
      <p:sp>
        <p:nvSpPr>
          <p:cNvPr id="3" name="Content Placeholder 2"/>
          <p:cNvSpPr>
            <a:spLocks noGrp="1"/>
          </p:cNvSpPr>
          <p:nvPr>
            <p:ph idx="1"/>
          </p:nvPr>
        </p:nvSpPr>
        <p:spPr>
          <a:xfrm>
            <a:off x="914400" y="1426464"/>
            <a:ext cx="7772400" cy="4929096"/>
          </a:xfrm>
        </p:spPr>
        <p:txBody>
          <a:bodyPr/>
          <a:lstStyle/>
          <a:p>
            <a:r>
              <a:rPr lang="en-US" dirty="0" smtClean="0"/>
              <a:t>Mix between surface of revolution and surface extrusion</a:t>
            </a:r>
            <a:endParaRPr lang="en-US" dirty="0"/>
          </a:p>
        </p:txBody>
      </p:sp>
      <p:sp>
        <p:nvSpPr>
          <p:cNvPr id="12" name="Freeform 11"/>
          <p:cNvSpPr/>
          <p:nvPr/>
        </p:nvSpPr>
        <p:spPr>
          <a:xfrm>
            <a:off x="4731588" y="3213359"/>
            <a:ext cx="937403" cy="2173071"/>
          </a:xfrm>
          <a:custGeom>
            <a:avLst/>
            <a:gdLst>
              <a:gd name="connsiteX0" fmla="*/ 695864 w 1075426"/>
              <a:gd name="connsiteY0" fmla="*/ 0 h 2493034"/>
              <a:gd name="connsiteX1" fmla="*/ 57509 w 1075426"/>
              <a:gd name="connsiteY1" fmla="*/ 931652 h 2493034"/>
              <a:gd name="connsiteX2" fmla="*/ 350807 w 1075426"/>
              <a:gd name="connsiteY2" fmla="*/ 2191109 h 2493034"/>
              <a:gd name="connsiteX3" fmla="*/ 1075426 w 1075426"/>
              <a:gd name="connsiteY3" fmla="*/ 2493034 h 2493034"/>
            </a:gdLst>
            <a:ahLst/>
            <a:cxnLst>
              <a:cxn ang="0">
                <a:pos x="connsiteX0" y="connsiteY0"/>
              </a:cxn>
              <a:cxn ang="0">
                <a:pos x="connsiteX1" y="connsiteY1"/>
              </a:cxn>
              <a:cxn ang="0">
                <a:pos x="connsiteX2" y="connsiteY2"/>
              </a:cxn>
              <a:cxn ang="0">
                <a:pos x="connsiteX3" y="connsiteY3"/>
              </a:cxn>
            </a:cxnLst>
            <a:rect l="l" t="t" r="r" b="b"/>
            <a:pathLst>
              <a:path w="1075426" h="2493034">
                <a:moveTo>
                  <a:pt x="695864" y="0"/>
                </a:moveTo>
                <a:cubicBezTo>
                  <a:pt x="405441" y="283233"/>
                  <a:pt x="115018" y="566467"/>
                  <a:pt x="57509" y="931652"/>
                </a:cubicBezTo>
                <a:cubicBezTo>
                  <a:pt x="0" y="1296837"/>
                  <a:pt x="181154" y="1930879"/>
                  <a:pt x="350807" y="2191109"/>
                </a:cubicBezTo>
                <a:cubicBezTo>
                  <a:pt x="520460" y="2451339"/>
                  <a:pt x="797943" y="2472186"/>
                  <a:pt x="1075426" y="2493034"/>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909978" y="5766691"/>
            <a:ext cx="811441" cy="369332"/>
          </a:xfrm>
          <a:prstGeom prst="rect">
            <a:avLst/>
          </a:prstGeom>
          <a:noFill/>
        </p:spPr>
        <p:txBody>
          <a:bodyPr wrap="none" rtlCol="0">
            <a:spAutoFit/>
          </a:bodyPr>
          <a:lstStyle/>
          <a:p>
            <a:r>
              <a:rPr lang="en-US" dirty="0" smtClean="0"/>
              <a:t>Profile</a:t>
            </a:r>
            <a:endParaRPr lang="en-US" dirty="0"/>
          </a:p>
        </p:txBody>
      </p:sp>
      <p:sp>
        <p:nvSpPr>
          <p:cNvPr id="15" name="Oval 14"/>
          <p:cNvSpPr/>
          <p:nvPr/>
        </p:nvSpPr>
        <p:spPr>
          <a:xfrm>
            <a:off x="5668991" y="5109429"/>
            <a:ext cx="1052422" cy="49352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5335437" y="2896380"/>
            <a:ext cx="1733910" cy="76052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2909978" y="3256150"/>
            <a:ext cx="937403" cy="2173071"/>
          </a:xfrm>
          <a:custGeom>
            <a:avLst/>
            <a:gdLst>
              <a:gd name="connsiteX0" fmla="*/ 695864 w 1075426"/>
              <a:gd name="connsiteY0" fmla="*/ 0 h 2493034"/>
              <a:gd name="connsiteX1" fmla="*/ 57509 w 1075426"/>
              <a:gd name="connsiteY1" fmla="*/ 931652 h 2493034"/>
              <a:gd name="connsiteX2" fmla="*/ 350807 w 1075426"/>
              <a:gd name="connsiteY2" fmla="*/ 2191109 h 2493034"/>
              <a:gd name="connsiteX3" fmla="*/ 1075426 w 1075426"/>
              <a:gd name="connsiteY3" fmla="*/ 2493034 h 2493034"/>
            </a:gdLst>
            <a:ahLst/>
            <a:cxnLst>
              <a:cxn ang="0">
                <a:pos x="connsiteX0" y="connsiteY0"/>
              </a:cxn>
              <a:cxn ang="0">
                <a:pos x="connsiteX1" y="connsiteY1"/>
              </a:cxn>
              <a:cxn ang="0">
                <a:pos x="connsiteX2" y="connsiteY2"/>
              </a:cxn>
              <a:cxn ang="0">
                <a:pos x="connsiteX3" y="connsiteY3"/>
              </a:cxn>
            </a:cxnLst>
            <a:rect l="l" t="t" r="r" b="b"/>
            <a:pathLst>
              <a:path w="1075426" h="2493034">
                <a:moveTo>
                  <a:pt x="695864" y="0"/>
                </a:moveTo>
                <a:cubicBezTo>
                  <a:pt x="405441" y="283233"/>
                  <a:pt x="115018" y="566467"/>
                  <a:pt x="57509" y="931652"/>
                </a:cubicBezTo>
                <a:cubicBezTo>
                  <a:pt x="0" y="1296837"/>
                  <a:pt x="181154" y="1930879"/>
                  <a:pt x="350807" y="2191109"/>
                </a:cubicBezTo>
                <a:cubicBezTo>
                  <a:pt x="520460" y="2451339"/>
                  <a:pt x="797943" y="2472186"/>
                  <a:pt x="1075426" y="2493034"/>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flipH="1">
            <a:off x="6712788" y="3191891"/>
            <a:ext cx="960408" cy="2226401"/>
          </a:xfrm>
          <a:custGeom>
            <a:avLst/>
            <a:gdLst>
              <a:gd name="connsiteX0" fmla="*/ 695864 w 1075426"/>
              <a:gd name="connsiteY0" fmla="*/ 0 h 2493034"/>
              <a:gd name="connsiteX1" fmla="*/ 57509 w 1075426"/>
              <a:gd name="connsiteY1" fmla="*/ 931652 h 2493034"/>
              <a:gd name="connsiteX2" fmla="*/ 350807 w 1075426"/>
              <a:gd name="connsiteY2" fmla="*/ 2191109 h 2493034"/>
              <a:gd name="connsiteX3" fmla="*/ 1075426 w 1075426"/>
              <a:gd name="connsiteY3" fmla="*/ 2493034 h 2493034"/>
            </a:gdLst>
            <a:ahLst/>
            <a:cxnLst>
              <a:cxn ang="0">
                <a:pos x="connsiteX0" y="connsiteY0"/>
              </a:cxn>
              <a:cxn ang="0">
                <a:pos x="connsiteX1" y="connsiteY1"/>
              </a:cxn>
              <a:cxn ang="0">
                <a:pos x="connsiteX2" y="connsiteY2"/>
              </a:cxn>
              <a:cxn ang="0">
                <a:pos x="connsiteX3" y="connsiteY3"/>
              </a:cxn>
            </a:cxnLst>
            <a:rect l="l" t="t" r="r" b="b"/>
            <a:pathLst>
              <a:path w="1075426" h="2493034">
                <a:moveTo>
                  <a:pt x="695864" y="0"/>
                </a:moveTo>
                <a:cubicBezTo>
                  <a:pt x="405441" y="283233"/>
                  <a:pt x="115018" y="566467"/>
                  <a:pt x="57509" y="931652"/>
                </a:cubicBezTo>
                <a:cubicBezTo>
                  <a:pt x="0" y="1296837"/>
                  <a:pt x="181154" y="1930879"/>
                  <a:pt x="350807" y="2191109"/>
                </a:cubicBezTo>
                <a:cubicBezTo>
                  <a:pt x="520460" y="2451339"/>
                  <a:pt x="797943" y="2472186"/>
                  <a:pt x="1075426" y="2493034"/>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p:cNvSpPr/>
          <p:nvPr/>
        </p:nvSpPr>
        <p:spPr>
          <a:xfrm>
            <a:off x="603291" y="3617149"/>
            <a:ext cx="1828800" cy="1752600"/>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1017359" y="5429221"/>
            <a:ext cx="896399" cy="369332"/>
          </a:xfrm>
          <a:prstGeom prst="rect">
            <a:avLst/>
          </a:prstGeom>
          <a:noFill/>
        </p:spPr>
        <p:txBody>
          <a:bodyPr wrap="none" rtlCol="0">
            <a:spAutoFit/>
          </a:bodyPr>
          <a:lstStyle/>
          <a:p>
            <a:r>
              <a:rPr lang="en-US" dirty="0" smtClean="0"/>
              <a:t>Outline</a:t>
            </a:r>
            <a:endParaRPr lang="en-US" dirty="0"/>
          </a:p>
        </p:txBody>
      </p:sp>
      <p:sp>
        <p:nvSpPr>
          <p:cNvPr id="21" name="TextBox 20"/>
          <p:cNvSpPr txBox="1"/>
          <p:nvPr/>
        </p:nvSpPr>
        <p:spPr>
          <a:xfrm>
            <a:off x="5313872" y="5796951"/>
            <a:ext cx="1939121" cy="369332"/>
          </a:xfrm>
          <a:prstGeom prst="rect">
            <a:avLst/>
          </a:prstGeom>
          <a:noFill/>
        </p:spPr>
        <p:txBody>
          <a:bodyPr wrap="none" rtlCol="0">
            <a:spAutoFit/>
          </a:bodyPr>
          <a:lstStyle/>
          <a:p>
            <a:r>
              <a:rPr lang="en-US" dirty="0" smtClean="0"/>
              <a:t>Panorama Surface</a:t>
            </a:r>
            <a:endParaRPr lang="en-US" dirty="0"/>
          </a:p>
        </p:txBody>
      </p:sp>
      <p:sp>
        <p:nvSpPr>
          <p:cNvPr id="22" name="Slide Number Placeholder 21"/>
          <p:cNvSpPr>
            <a:spLocks noGrp="1"/>
          </p:cNvSpPr>
          <p:nvPr>
            <p:ph type="sldNum" sz="quarter" idx="12"/>
          </p:nvPr>
        </p:nvSpPr>
        <p:spPr/>
        <p:txBody>
          <a:bodyPr/>
          <a:lstStyle/>
          <a:p>
            <a:fld id="{63F5ADAA-5DC3-4F8F-8DAF-00A154A7BFBA}"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3F5ADAA-5DC3-4F8F-8DAF-00A154A7BFBA}" type="slidenum">
              <a:rPr lang="en-US" smtClean="0"/>
              <a:pPr/>
              <a:t>3</a:t>
            </a:fld>
            <a:endParaRPr lang="en-US"/>
          </a:p>
        </p:txBody>
      </p:sp>
      <p:pic>
        <p:nvPicPr>
          <p:cNvPr id="11" name="hallway_wide2.wmv">
            <a:hlinkClick r:id="" action="ppaction://media"/>
          </p:cNvPr>
          <p:cNvPicPr>
            <a:picLocks noRot="1" noChangeAspect="1"/>
          </p:cNvPicPr>
          <p:nvPr>
            <a:videoFile r:link="rId1"/>
          </p:nvPr>
        </p:nvPicPr>
        <p:blipFill>
          <a:blip r:embed="rId3" cstate="print"/>
          <a:stretch>
            <a:fillRect/>
          </a:stretch>
        </p:blipFill>
        <p:spPr>
          <a:xfrm>
            <a:off x="582627" y="0"/>
            <a:ext cx="8140587" cy="4442527"/>
          </a:xfrm>
          <a:prstGeom prst="rect">
            <a:avLst/>
          </a:prstGeom>
        </p:spPr>
      </p:pic>
      <p:pic>
        <p:nvPicPr>
          <p:cNvPr id="5" name="Picture 3"/>
          <p:cNvPicPr>
            <a:picLocks noChangeAspect="1" noChangeArrowheads="1"/>
          </p:cNvPicPr>
          <p:nvPr/>
        </p:nvPicPr>
        <p:blipFill>
          <a:blip r:embed="rId4" cstate="print"/>
          <a:srcRect/>
          <a:stretch>
            <a:fillRect/>
          </a:stretch>
        </p:blipFill>
        <p:spPr bwMode="auto">
          <a:xfrm>
            <a:off x="3485073" y="4539632"/>
            <a:ext cx="2335694" cy="2318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50877" y="776654"/>
            <a:ext cx="3197469" cy="2793023"/>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519854" y="1207477"/>
            <a:ext cx="1808283" cy="2353408"/>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996463" y="1189892"/>
            <a:ext cx="2309445" cy="231823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Example 1</a:t>
            </a:r>
            <a:endParaRPr lang="en-US" dirty="0"/>
          </a:p>
        </p:txBody>
      </p:sp>
      <p:pic>
        <p:nvPicPr>
          <p:cNvPr id="3074" name="Picture 2" descr="E:\My Dropbox\PanoramaPaper\fig\example1\smoothedcube_surface.png"/>
          <p:cNvPicPr>
            <a:picLocks noChangeAspect="1" noChangeArrowheads="1"/>
          </p:cNvPicPr>
          <p:nvPr/>
        </p:nvPicPr>
        <p:blipFill>
          <a:blip r:embed="rId2" cstate="print"/>
          <a:stretch>
            <a:fillRect/>
          </a:stretch>
        </p:blipFill>
        <p:spPr bwMode="auto">
          <a:xfrm>
            <a:off x="5644677" y="842814"/>
            <a:ext cx="2999240" cy="2665317"/>
          </a:xfrm>
          <a:prstGeom prst="rect">
            <a:avLst/>
          </a:prstGeom>
          <a:noFill/>
          <a:ln>
            <a:noFill/>
          </a:ln>
        </p:spPr>
      </p:pic>
      <p:pic>
        <p:nvPicPr>
          <p:cNvPr id="3075" name="Picture 3" descr="E:\My Dropbox\PanoramaPaper\fig\example1\smoothedcube.png"/>
          <p:cNvPicPr>
            <a:picLocks noChangeAspect="1" noChangeArrowheads="1"/>
          </p:cNvPicPr>
          <p:nvPr/>
        </p:nvPicPr>
        <p:blipFill>
          <a:blip r:embed="rId3" cstate="print"/>
          <a:srcRect/>
          <a:stretch>
            <a:fillRect/>
          </a:stretch>
        </p:blipFill>
        <p:spPr bwMode="auto">
          <a:xfrm>
            <a:off x="1082615" y="4000500"/>
            <a:ext cx="6858000" cy="2857500"/>
          </a:xfrm>
          <a:prstGeom prst="rect">
            <a:avLst/>
          </a:prstGeom>
          <a:noFill/>
        </p:spPr>
      </p:pic>
      <p:pic>
        <p:nvPicPr>
          <p:cNvPr id="3076" name="Picture 4" descr="E:\My Dropbox\PanoramaPaper\fig\example1\smoothedcube_outline.png"/>
          <p:cNvPicPr>
            <a:picLocks noChangeAspect="1" noChangeArrowheads="1"/>
          </p:cNvPicPr>
          <p:nvPr/>
        </p:nvPicPr>
        <p:blipFill>
          <a:blip r:embed="rId4" cstate="print"/>
          <a:stretch>
            <a:fillRect/>
          </a:stretch>
        </p:blipFill>
        <p:spPr bwMode="auto">
          <a:xfrm>
            <a:off x="1092862" y="1284048"/>
            <a:ext cx="2125123" cy="2136077"/>
          </a:xfrm>
          <a:prstGeom prst="rect">
            <a:avLst/>
          </a:prstGeom>
          <a:noFill/>
          <a:ln>
            <a:noFill/>
          </a:ln>
        </p:spPr>
      </p:pic>
      <p:pic>
        <p:nvPicPr>
          <p:cNvPr id="3077" name="Picture 5" descr="E:\My Dropbox\PanoramaPaper\fig\old or unused\profile_flat.png"/>
          <p:cNvPicPr>
            <a:picLocks noChangeAspect="1" noChangeArrowheads="1"/>
          </p:cNvPicPr>
          <p:nvPr/>
        </p:nvPicPr>
        <p:blipFill>
          <a:blip r:embed="rId5" cstate="print"/>
          <a:stretch>
            <a:fillRect/>
          </a:stretch>
        </p:blipFill>
        <p:spPr bwMode="auto">
          <a:xfrm>
            <a:off x="3662654" y="1303087"/>
            <a:ext cx="1480845" cy="2075110"/>
          </a:xfrm>
          <a:prstGeom prst="rect">
            <a:avLst/>
          </a:prstGeom>
          <a:noFill/>
          <a:ln>
            <a:noFill/>
          </a:ln>
        </p:spPr>
      </p:pic>
      <p:sp>
        <p:nvSpPr>
          <p:cNvPr id="8" name="TextBox 7"/>
          <p:cNvSpPr txBox="1"/>
          <p:nvPr/>
        </p:nvSpPr>
        <p:spPr>
          <a:xfrm>
            <a:off x="4005533" y="3532449"/>
            <a:ext cx="811441" cy="369332"/>
          </a:xfrm>
          <a:prstGeom prst="rect">
            <a:avLst/>
          </a:prstGeom>
          <a:noFill/>
        </p:spPr>
        <p:txBody>
          <a:bodyPr wrap="none" rtlCol="0">
            <a:spAutoFit/>
          </a:bodyPr>
          <a:lstStyle/>
          <a:p>
            <a:r>
              <a:rPr lang="en-US" dirty="0" smtClean="0"/>
              <a:t>Profile</a:t>
            </a:r>
            <a:endParaRPr lang="en-US" dirty="0"/>
          </a:p>
        </p:txBody>
      </p:sp>
      <p:sp>
        <p:nvSpPr>
          <p:cNvPr id="9" name="TextBox 8"/>
          <p:cNvSpPr txBox="1"/>
          <p:nvPr/>
        </p:nvSpPr>
        <p:spPr>
          <a:xfrm>
            <a:off x="1741978" y="3514157"/>
            <a:ext cx="896399" cy="369332"/>
          </a:xfrm>
          <a:prstGeom prst="rect">
            <a:avLst/>
          </a:prstGeom>
          <a:noFill/>
        </p:spPr>
        <p:txBody>
          <a:bodyPr wrap="none" rtlCol="0">
            <a:spAutoFit/>
          </a:bodyPr>
          <a:lstStyle/>
          <a:p>
            <a:r>
              <a:rPr lang="en-US" dirty="0" smtClean="0"/>
              <a:t>Outline</a:t>
            </a:r>
            <a:endParaRPr lang="en-US" dirty="0"/>
          </a:p>
        </p:txBody>
      </p:sp>
      <p:sp>
        <p:nvSpPr>
          <p:cNvPr id="10" name="Slide Number Placeholder 9"/>
          <p:cNvSpPr>
            <a:spLocks noGrp="1"/>
          </p:cNvSpPr>
          <p:nvPr>
            <p:ph type="sldNum" sz="quarter" idx="12"/>
          </p:nvPr>
        </p:nvSpPr>
        <p:spPr/>
        <p:txBody>
          <a:bodyPr/>
          <a:lstStyle/>
          <a:p>
            <a:fld id="{63F5ADAA-5DC3-4F8F-8DAF-00A154A7BFBA}"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712177" y="2042746"/>
            <a:ext cx="3675185" cy="2968869"/>
          </a:xfrm>
          <a:prstGeom prst="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p:cNvSpPr/>
          <p:nvPr/>
        </p:nvSpPr>
        <p:spPr>
          <a:xfrm>
            <a:off x="5037992" y="1776046"/>
            <a:ext cx="3358662" cy="3499339"/>
          </a:xfrm>
          <a:prstGeom prst="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smtClean="0"/>
              <a:t>Example 2</a:t>
            </a:r>
            <a:endParaRPr lang="en-US" dirty="0"/>
          </a:p>
        </p:txBody>
      </p:sp>
      <p:sp>
        <p:nvSpPr>
          <p:cNvPr id="11" name="Slide Number Placeholder 10"/>
          <p:cNvSpPr>
            <a:spLocks noGrp="1"/>
          </p:cNvSpPr>
          <p:nvPr>
            <p:ph type="sldNum" sz="quarter" idx="12"/>
          </p:nvPr>
        </p:nvSpPr>
        <p:spPr/>
        <p:txBody>
          <a:bodyPr/>
          <a:lstStyle/>
          <a:p>
            <a:fld id="{63F5ADAA-5DC3-4F8F-8DAF-00A154A7BFBA}" type="slidenum">
              <a:rPr lang="en-US" smtClean="0"/>
              <a:pPr/>
              <a:t>31</a:t>
            </a:fld>
            <a:endParaRPr lang="en-US"/>
          </a:p>
        </p:txBody>
      </p:sp>
      <p:pic>
        <p:nvPicPr>
          <p:cNvPr id="8" name="Picture 3" descr="E:\My Dropbox\PanoramaPaper\fig\example3\outline.png"/>
          <p:cNvPicPr>
            <a:picLocks noChangeAspect="1" noChangeArrowheads="1"/>
          </p:cNvPicPr>
          <p:nvPr/>
        </p:nvPicPr>
        <p:blipFill>
          <a:blip r:embed="rId2" cstate="print"/>
          <a:stretch>
            <a:fillRect/>
          </a:stretch>
        </p:blipFill>
        <p:spPr bwMode="auto">
          <a:xfrm>
            <a:off x="810906" y="2148431"/>
            <a:ext cx="3464186" cy="2801637"/>
          </a:xfrm>
          <a:prstGeom prst="rect">
            <a:avLst/>
          </a:prstGeom>
          <a:noFill/>
          <a:ln>
            <a:noFill/>
          </a:ln>
        </p:spPr>
      </p:pic>
      <p:pic>
        <p:nvPicPr>
          <p:cNvPr id="9" name="Picture 4" descr="E:\My Dropbox\PanoramaPaper\fig\example3\surface.PNG"/>
          <p:cNvPicPr>
            <a:picLocks noChangeAspect="1" noChangeArrowheads="1"/>
          </p:cNvPicPr>
          <p:nvPr/>
        </p:nvPicPr>
        <p:blipFill>
          <a:blip r:embed="rId3" cstate="print"/>
          <a:stretch>
            <a:fillRect/>
          </a:stretch>
        </p:blipFill>
        <p:spPr bwMode="auto">
          <a:xfrm>
            <a:off x="5180736" y="1915670"/>
            <a:ext cx="3057655" cy="3227830"/>
          </a:xfrm>
          <a:prstGeom prst="rect">
            <a:avLst/>
          </a:prstGeom>
          <a:noFill/>
          <a:ln>
            <a:noFill/>
          </a:ln>
        </p:spPr>
      </p:pic>
      <p:sp>
        <p:nvSpPr>
          <p:cNvPr id="10" name="TextBox 9"/>
          <p:cNvSpPr txBox="1"/>
          <p:nvPr/>
        </p:nvSpPr>
        <p:spPr>
          <a:xfrm>
            <a:off x="2078574" y="5014490"/>
            <a:ext cx="896399" cy="369332"/>
          </a:xfrm>
          <a:prstGeom prst="rect">
            <a:avLst/>
          </a:prstGeom>
          <a:noFill/>
        </p:spPr>
        <p:txBody>
          <a:bodyPr wrap="none" rtlCol="0">
            <a:spAutoFit/>
          </a:bodyPr>
          <a:lstStyle/>
          <a:p>
            <a:r>
              <a:rPr lang="en-US" dirty="0" smtClean="0"/>
              <a:t>Outline</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pic>
        <p:nvPicPr>
          <p:cNvPr id="7" name="Picture 2" descr="E:\My Dropbox\PanoramaPaper\fig\example3\cylinderwindow.png"/>
          <p:cNvPicPr>
            <a:picLocks noChangeAspect="1" noChangeArrowheads="1"/>
          </p:cNvPicPr>
          <p:nvPr/>
        </p:nvPicPr>
        <p:blipFill>
          <a:blip r:embed="rId2" cstate="print"/>
          <a:srcRect/>
          <a:stretch>
            <a:fillRect/>
          </a:stretch>
        </p:blipFill>
        <p:spPr bwMode="auto">
          <a:xfrm>
            <a:off x="813203" y="3624754"/>
            <a:ext cx="7232251" cy="3013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E:\My Dropbox\PanoramaPaper\fig\example3\cylinder.png"/>
          <p:cNvPicPr>
            <a:picLocks noChangeAspect="1" noChangeArrowheads="1"/>
          </p:cNvPicPr>
          <p:nvPr/>
        </p:nvPicPr>
        <p:blipFill>
          <a:blip r:embed="rId3" cstate="print"/>
          <a:srcRect/>
          <a:stretch>
            <a:fillRect/>
          </a:stretch>
        </p:blipFill>
        <p:spPr bwMode="auto">
          <a:xfrm>
            <a:off x="838753" y="343812"/>
            <a:ext cx="7235638" cy="3014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0" y="182648"/>
            <a:ext cx="825867" cy="369332"/>
          </a:xfrm>
          <a:prstGeom prst="rect">
            <a:avLst/>
          </a:prstGeom>
          <a:noFill/>
        </p:spPr>
        <p:txBody>
          <a:bodyPr wrap="none" rtlCol="0">
            <a:spAutoFit/>
          </a:bodyPr>
          <a:lstStyle/>
          <a:p>
            <a:r>
              <a:rPr lang="en-US" dirty="0" smtClean="0"/>
              <a:t>Before</a:t>
            </a:r>
            <a:endParaRPr lang="en-US" dirty="0"/>
          </a:p>
        </p:txBody>
      </p:sp>
      <p:sp>
        <p:nvSpPr>
          <p:cNvPr id="11" name="TextBox 10"/>
          <p:cNvSpPr txBox="1"/>
          <p:nvPr/>
        </p:nvSpPr>
        <p:spPr>
          <a:xfrm>
            <a:off x="0" y="3537788"/>
            <a:ext cx="676788" cy="369332"/>
          </a:xfrm>
          <a:prstGeom prst="rect">
            <a:avLst/>
          </a:prstGeom>
          <a:noFill/>
        </p:spPr>
        <p:txBody>
          <a:bodyPr wrap="none" rtlCol="0">
            <a:spAutoFit/>
          </a:bodyPr>
          <a:lstStyle/>
          <a:p>
            <a:r>
              <a:rPr lang="en-US" dirty="0" smtClean="0"/>
              <a:t>After</a:t>
            </a:r>
            <a:endParaRPr lang="en-US" dirty="0"/>
          </a:p>
        </p:txBody>
      </p:sp>
      <p:sp>
        <p:nvSpPr>
          <p:cNvPr id="12" name="Slide Number Placeholder 11"/>
          <p:cNvSpPr>
            <a:spLocks noGrp="1"/>
          </p:cNvSpPr>
          <p:nvPr>
            <p:ph type="sldNum" sz="quarter" idx="12"/>
          </p:nvPr>
        </p:nvSpPr>
        <p:spPr/>
        <p:txBody>
          <a:bodyPr/>
          <a:lstStyle/>
          <a:p>
            <a:fld id="{63F5ADAA-5DC3-4F8F-8DAF-00A154A7BFBA}" type="slidenum">
              <a:rPr lang="en-US" smtClean="0"/>
              <a:pPr/>
              <a:t>32</a:t>
            </a:fld>
            <a:endParaRPr lang="en-US"/>
          </a:p>
        </p:txBody>
      </p:sp>
      <p:pic>
        <p:nvPicPr>
          <p:cNvPr id="8" name="Picture 4" descr="E:\My Dropbox\PanoramaPaper\fig\example3\surface.PNG"/>
          <p:cNvPicPr>
            <a:picLocks noChangeAspect="1" noChangeArrowheads="1"/>
          </p:cNvPicPr>
          <p:nvPr/>
        </p:nvPicPr>
        <p:blipFill>
          <a:blip r:embed="rId4" cstate="print"/>
          <a:srcRect/>
          <a:stretch>
            <a:fillRect/>
          </a:stretch>
        </p:blipFill>
        <p:spPr bwMode="auto">
          <a:xfrm>
            <a:off x="7807726" y="5534953"/>
            <a:ext cx="1138626" cy="1201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Defined Panoramas</a:t>
            </a:r>
            <a:endParaRPr lang="en-US" dirty="0"/>
          </a:p>
        </p:txBody>
      </p:sp>
      <p:sp>
        <p:nvSpPr>
          <p:cNvPr id="3" name="Content Placeholder 2"/>
          <p:cNvSpPr>
            <a:spLocks noGrp="1"/>
          </p:cNvSpPr>
          <p:nvPr>
            <p:ph idx="1"/>
          </p:nvPr>
        </p:nvSpPr>
        <p:spPr/>
        <p:txBody>
          <a:bodyPr/>
          <a:lstStyle/>
          <a:p>
            <a:r>
              <a:rPr lang="en-US" dirty="0" smtClean="0"/>
              <a:t>Multiple Profiles</a:t>
            </a:r>
            <a:endParaRPr lang="en-US" dirty="0"/>
          </a:p>
        </p:txBody>
      </p:sp>
      <p:sp>
        <p:nvSpPr>
          <p:cNvPr id="8" name="Slide Number Placeholder 7"/>
          <p:cNvSpPr>
            <a:spLocks noGrp="1"/>
          </p:cNvSpPr>
          <p:nvPr>
            <p:ph type="sldNum" sz="quarter" idx="12"/>
          </p:nvPr>
        </p:nvSpPr>
        <p:spPr/>
        <p:txBody>
          <a:bodyPr/>
          <a:lstStyle/>
          <a:p>
            <a:fld id="{63F5ADAA-5DC3-4F8F-8DAF-00A154A7BFBA}" type="slidenum">
              <a:rPr lang="en-US" smtClean="0"/>
              <a:pPr/>
              <a:t>33</a:t>
            </a:fld>
            <a:endParaRPr lang="en-US"/>
          </a:p>
        </p:txBody>
      </p:sp>
      <p:sp>
        <p:nvSpPr>
          <p:cNvPr id="16" name="Rectangle 15"/>
          <p:cNvSpPr/>
          <p:nvPr/>
        </p:nvSpPr>
        <p:spPr>
          <a:xfrm>
            <a:off x="4223238" y="4425462"/>
            <a:ext cx="1676399" cy="2107222"/>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4267201" y="2016370"/>
            <a:ext cx="1403838" cy="2151184"/>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697522" y="2807677"/>
            <a:ext cx="3232638" cy="3197470"/>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3" descr="E:\My Dropbox\PanoramaPaper\fig\profile_flat_purple.png"/>
          <p:cNvPicPr>
            <a:picLocks noChangeAspect="1" noChangeArrowheads="1"/>
          </p:cNvPicPr>
          <p:nvPr/>
        </p:nvPicPr>
        <p:blipFill>
          <a:blip r:embed="rId2" cstate="print"/>
          <a:stretch>
            <a:fillRect/>
          </a:stretch>
        </p:blipFill>
        <p:spPr bwMode="auto">
          <a:xfrm>
            <a:off x="4353388" y="4500851"/>
            <a:ext cx="1405573" cy="1965139"/>
          </a:xfrm>
          <a:prstGeom prst="rect">
            <a:avLst/>
          </a:prstGeom>
          <a:noFill/>
          <a:ln>
            <a:noFill/>
          </a:ln>
        </p:spPr>
      </p:pic>
      <p:pic>
        <p:nvPicPr>
          <p:cNvPr id="20" name="Picture 4" descr="E:\My Dropbox\PanoramaPaper\fig\profile_hemisphere_blue.png"/>
          <p:cNvPicPr>
            <a:picLocks noChangeAspect="1" noChangeArrowheads="1"/>
          </p:cNvPicPr>
          <p:nvPr/>
        </p:nvPicPr>
        <p:blipFill>
          <a:blip r:embed="rId3" cstate="print"/>
          <a:srcRect/>
          <a:stretch>
            <a:fillRect/>
          </a:stretch>
        </p:blipFill>
        <p:spPr bwMode="auto">
          <a:xfrm>
            <a:off x="4322698" y="2118948"/>
            <a:ext cx="1271109" cy="1960683"/>
          </a:xfrm>
          <a:prstGeom prst="roundRect">
            <a:avLst>
              <a:gd name="adj" fmla="val 8594"/>
            </a:avLst>
          </a:prstGeom>
          <a:solidFill>
            <a:srgbClr val="FFFFFF">
              <a:shade val="85000"/>
            </a:srgbClr>
          </a:solidFill>
          <a:ln>
            <a:noFill/>
          </a:ln>
          <a:effectLst/>
        </p:spPr>
      </p:pic>
      <p:pic>
        <p:nvPicPr>
          <p:cNvPr id="21" name="Picture 5" descr="E:\My Dropbox\PanoramaPaper\fig\cylinderslices_outline.png"/>
          <p:cNvPicPr>
            <a:picLocks noChangeAspect="1" noChangeArrowheads="1"/>
          </p:cNvPicPr>
          <p:nvPr/>
        </p:nvPicPr>
        <p:blipFill>
          <a:blip r:embed="rId4" cstate="print"/>
          <a:stretch>
            <a:fillRect/>
          </a:stretch>
        </p:blipFill>
        <p:spPr bwMode="auto">
          <a:xfrm>
            <a:off x="788688" y="2893536"/>
            <a:ext cx="3053550" cy="2988518"/>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Defined Panoramas</a:t>
            </a:r>
            <a:endParaRPr lang="en-US" dirty="0"/>
          </a:p>
        </p:txBody>
      </p:sp>
      <p:sp>
        <p:nvSpPr>
          <p:cNvPr id="3" name="Content Placeholder 2"/>
          <p:cNvSpPr>
            <a:spLocks noGrp="1"/>
          </p:cNvSpPr>
          <p:nvPr>
            <p:ph idx="1"/>
          </p:nvPr>
        </p:nvSpPr>
        <p:spPr/>
        <p:txBody>
          <a:bodyPr/>
          <a:lstStyle/>
          <a:p>
            <a:r>
              <a:rPr lang="en-US" dirty="0" smtClean="0"/>
              <a:t>Multiple Profiles</a:t>
            </a:r>
            <a:endParaRPr lang="en-US" dirty="0"/>
          </a:p>
        </p:txBody>
      </p:sp>
      <p:sp>
        <p:nvSpPr>
          <p:cNvPr id="8" name="Slide Number Placeholder 7"/>
          <p:cNvSpPr>
            <a:spLocks noGrp="1"/>
          </p:cNvSpPr>
          <p:nvPr>
            <p:ph type="sldNum" sz="quarter" idx="12"/>
          </p:nvPr>
        </p:nvSpPr>
        <p:spPr/>
        <p:txBody>
          <a:bodyPr/>
          <a:lstStyle/>
          <a:p>
            <a:fld id="{63F5ADAA-5DC3-4F8F-8DAF-00A154A7BFBA}" type="slidenum">
              <a:rPr lang="en-US" smtClean="0"/>
              <a:pPr/>
              <a:t>34</a:t>
            </a:fld>
            <a:endParaRPr lang="en-US"/>
          </a:p>
        </p:txBody>
      </p:sp>
      <p:pic>
        <p:nvPicPr>
          <p:cNvPr id="20" name="Picture 2"/>
          <p:cNvPicPr>
            <a:picLocks noChangeAspect="1" noChangeArrowheads="1"/>
          </p:cNvPicPr>
          <p:nvPr/>
        </p:nvPicPr>
        <p:blipFill>
          <a:blip r:embed="rId2" cstate="print"/>
          <a:srcRect/>
          <a:stretch>
            <a:fillRect/>
          </a:stretch>
        </p:blipFill>
        <p:spPr bwMode="auto">
          <a:xfrm>
            <a:off x="6230244" y="1225476"/>
            <a:ext cx="2489777" cy="3038300"/>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srcRect/>
          <a:stretch>
            <a:fillRect/>
          </a:stretch>
        </p:blipFill>
        <p:spPr bwMode="auto">
          <a:xfrm>
            <a:off x="6531441" y="4426123"/>
            <a:ext cx="2103930" cy="2142972"/>
          </a:xfrm>
          <a:prstGeom prst="rect">
            <a:avLst/>
          </a:prstGeom>
          <a:noFill/>
          <a:ln w="9525">
            <a:noFill/>
            <a:miter lim="800000"/>
            <a:headEnd/>
            <a:tailEnd/>
          </a:ln>
        </p:spPr>
      </p:pic>
      <p:sp>
        <p:nvSpPr>
          <p:cNvPr id="22" name="Rectangle 21"/>
          <p:cNvSpPr/>
          <p:nvPr/>
        </p:nvSpPr>
        <p:spPr>
          <a:xfrm>
            <a:off x="4223238" y="4425462"/>
            <a:ext cx="1676399" cy="2107222"/>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4267201" y="2016370"/>
            <a:ext cx="1403838" cy="2151184"/>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697522" y="2807677"/>
            <a:ext cx="3232638" cy="3197470"/>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Picture 3" descr="E:\My Dropbox\PanoramaPaper\fig\profile_flat_purple.png"/>
          <p:cNvPicPr>
            <a:picLocks noChangeAspect="1" noChangeArrowheads="1"/>
          </p:cNvPicPr>
          <p:nvPr/>
        </p:nvPicPr>
        <p:blipFill>
          <a:blip r:embed="rId4" cstate="print"/>
          <a:stretch>
            <a:fillRect/>
          </a:stretch>
        </p:blipFill>
        <p:spPr bwMode="auto">
          <a:xfrm>
            <a:off x="4353388" y="4500851"/>
            <a:ext cx="1405573" cy="1965139"/>
          </a:xfrm>
          <a:prstGeom prst="rect">
            <a:avLst/>
          </a:prstGeom>
          <a:noFill/>
          <a:ln>
            <a:noFill/>
          </a:ln>
        </p:spPr>
      </p:pic>
      <p:pic>
        <p:nvPicPr>
          <p:cNvPr id="26" name="Picture 4" descr="E:\My Dropbox\PanoramaPaper\fig\profile_hemisphere_blue.png"/>
          <p:cNvPicPr>
            <a:picLocks noChangeAspect="1" noChangeArrowheads="1"/>
          </p:cNvPicPr>
          <p:nvPr/>
        </p:nvPicPr>
        <p:blipFill>
          <a:blip r:embed="rId5" cstate="print"/>
          <a:srcRect/>
          <a:stretch>
            <a:fillRect/>
          </a:stretch>
        </p:blipFill>
        <p:spPr bwMode="auto">
          <a:xfrm>
            <a:off x="4322698" y="2118948"/>
            <a:ext cx="1271109" cy="1960683"/>
          </a:xfrm>
          <a:prstGeom prst="roundRect">
            <a:avLst>
              <a:gd name="adj" fmla="val 8594"/>
            </a:avLst>
          </a:prstGeom>
          <a:solidFill>
            <a:srgbClr val="FFFFFF">
              <a:shade val="85000"/>
            </a:srgbClr>
          </a:solidFill>
          <a:ln>
            <a:noFill/>
          </a:ln>
          <a:effectLst/>
        </p:spPr>
      </p:pic>
      <p:pic>
        <p:nvPicPr>
          <p:cNvPr id="27" name="Picture 5" descr="E:\My Dropbox\PanoramaPaper\fig\cylinderslices_outline.png"/>
          <p:cNvPicPr>
            <a:picLocks noChangeAspect="1" noChangeArrowheads="1"/>
          </p:cNvPicPr>
          <p:nvPr/>
        </p:nvPicPr>
        <p:blipFill>
          <a:blip r:embed="rId6" cstate="print"/>
          <a:stretch>
            <a:fillRect/>
          </a:stretch>
        </p:blipFill>
        <p:spPr bwMode="auto">
          <a:xfrm>
            <a:off x="788688" y="2893536"/>
            <a:ext cx="3053550" cy="2988518"/>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ylslices.png"/>
          <p:cNvPicPr>
            <a:picLocks noChangeAspect="1"/>
          </p:cNvPicPr>
          <p:nvPr/>
        </p:nvPicPr>
        <p:blipFill>
          <a:blip r:embed="rId2" cstate="print"/>
          <a:stretch>
            <a:fillRect/>
          </a:stretch>
        </p:blipFill>
        <p:spPr>
          <a:xfrm>
            <a:off x="640815" y="163158"/>
            <a:ext cx="7896282" cy="3290117"/>
          </a:xfrm>
          <a:prstGeom prst="rect">
            <a:avLst/>
          </a:prstGeom>
        </p:spPr>
      </p:pic>
      <p:sp>
        <p:nvSpPr>
          <p:cNvPr id="6" name="Slide Number Placeholder 5"/>
          <p:cNvSpPr>
            <a:spLocks noGrp="1"/>
          </p:cNvSpPr>
          <p:nvPr>
            <p:ph type="sldNum" sz="quarter" idx="12"/>
          </p:nvPr>
        </p:nvSpPr>
        <p:spPr/>
        <p:txBody>
          <a:bodyPr/>
          <a:lstStyle/>
          <a:p>
            <a:fld id="{63F5ADAA-5DC3-4F8F-8DAF-00A154A7BFBA}" type="slidenum">
              <a:rPr lang="en-US" smtClean="0"/>
              <a:pPr/>
              <a:t>35</a:t>
            </a:fld>
            <a:endParaRPr lang="en-US"/>
          </a:p>
        </p:txBody>
      </p:sp>
      <p:pic>
        <p:nvPicPr>
          <p:cNvPr id="5" name="Picture 3" descr="E:\My Dropbox\PanoramaPaper\fig\profile_flat_purple.png"/>
          <p:cNvPicPr>
            <a:picLocks noChangeAspect="1" noChangeArrowheads="1"/>
          </p:cNvPicPr>
          <p:nvPr/>
        </p:nvPicPr>
        <p:blipFill>
          <a:blip r:embed="rId3" cstate="print"/>
          <a:srcRect/>
          <a:stretch>
            <a:fillRect/>
          </a:stretch>
        </p:blipFill>
        <p:spPr bwMode="auto">
          <a:xfrm>
            <a:off x="2628892" y="4345797"/>
            <a:ext cx="1485899" cy="2076592"/>
          </a:xfrm>
          <a:prstGeom prst="roundRect">
            <a:avLst>
              <a:gd name="adj" fmla="val 8594"/>
            </a:avLst>
          </a:prstGeom>
          <a:solidFill>
            <a:srgbClr val="FFFFFF">
              <a:shade val="85000"/>
            </a:srgbClr>
          </a:solidFill>
          <a:ln w="38100">
            <a:solidFill>
              <a:schemeClr val="tx1"/>
            </a:solidFill>
          </a:ln>
          <a:effectLst/>
        </p:spPr>
      </p:pic>
      <p:pic>
        <p:nvPicPr>
          <p:cNvPr id="7" name="Picture 4" descr="E:\My Dropbox\PanoramaPaper\fig\profile_hemisphere_blue.png"/>
          <p:cNvPicPr>
            <a:picLocks noChangeAspect="1" noChangeArrowheads="1"/>
          </p:cNvPicPr>
          <p:nvPr/>
        </p:nvPicPr>
        <p:blipFill>
          <a:blip r:embed="rId4" cstate="print"/>
          <a:srcRect/>
          <a:stretch>
            <a:fillRect/>
          </a:stretch>
        </p:blipFill>
        <p:spPr bwMode="auto">
          <a:xfrm>
            <a:off x="5561315" y="4337178"/>
            <a:ext cx="1287883" cy="2076755"/>
          </a:xfrm>
          <a:prstGeom prst="roundRect">
            <a:avLst>
              <a:gd name="adj" fmla="val 8594"/>
            </a:avLst>
          </a:prstGeom>
          <a:solidFill>
            <a:srgbClr val="FFFFFF">
              <a:shade val="85000"/>
            </a:srgbClr>
          </a:solidFill>
          <a:ln w="38100">
            <a:solidFill>
              <a:schemeClr val="tx1"/>
            </a:solidFill>
          </a:ln>
          <a:effectLst/>
        </p:spPr>
      </p:pic>
      <p:cxnSp>
        <p:nvCxnSpPr>
          <p:cNvPr id="10" name="Straight Connector 9"/>
          <p:cNvCxnSpPr/>
          <p:nvPr/>
        </p:nvCxnSpPr>
        <p:spPr>
          <a:xfrm rot="16200000" flipH="1">
            <a:off x="904906" y="1803125"/>
            <a:ext cx="3364578" cy="4511"/>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1884679" y="1809749"/>
            <a:ext cx="3373315" cy="5861"/>
          </a:xfrm>
          <a:prstGeom prst="line">
            <a:avLst/>
          </a:prstGeom>
          <a:ln w="57150">
            <a:solidFill>
              <a:srgbClr val="719AF5"/>
            </a:solidFill>
          </a:ln>
        </p:spPr>
        <p:style>
          <a:lnRef idx="1">
            <a:schemeClr val="accent1"/>
          </a:lnRef>
          <a:fillRef idx="0">
            <a:schemeClr val="accent1"/>
          </a:fillRef>
          <a:effectRef idx="0">
            <a:schemeClr val="accent1"/>
          </a:effectRef>
          <a:fontRef idx="minor">
            <a:schemeClr val="tx1"/>
          </a:fontRef>
        </p:style>
      </p:cxnSp>
      <p:cxnSp>
        <p:nvCxnSpPr>
          <p:cNvPr id="32" name="Shape 31"/>
          <p:cNvCxnSpPr/>
          <p:nvPr/>
        </p:nvCxnSpPr>
        <p:spPr>
          <a:xfrm rot="16200000" flipV="1">
            <a:off x="3782744" y="1730026"/>
            <a:ext cx="354263" cy="4490765"/>
          </a:xfrm>
          <a:prstGeom prst="bentConnector2">
            <a:avLst/>
          </a:prstGeom>
          <a:ln w="38100">
            <a:solidFill>
              <a:srgbClr val="719AF5"/>
            </a:solidFill>
          </a:ln>
        </p:spPr>
        <p:style>
          <a:lnRef idx="1">
            <a:schemeClr val="accent1"/>
          </a:lnRef>
          <a:fillRef idx="0">
            <a:schemeClr val="accent1"/>
          </a:fillRef>
          <a:effectRef idx="0">
            <a:schemeClr val="accent1"/>
          </a:effectRef>
          <a:fontRef idx="minor">
            <a:schemeClr val="tx1"/>
          </a:fontRef>
        </p:style>
      </p:cxnSp>
      <p:cxnSp>
        <p:nvCxnSpPr>
          <p:cNvPr id="34" name="Shape 33"/>
          <p:cNvCxnSpPr>
            <a:stCxn id="7" idx="0"/>
          </p:cNvCxnSpPr>
          <p:nvPr/>
        </p:nvCxnSpPr>
        <p:spPr>
          <a:xfrm rot="5400000" flipH="1" flipV="1">
            <a:off x="6618264" y="3385271"/>
            <a:ext cx="538900" cy="1364914"/>
          </a:xfrm>
          <a:prstGeom prst="bentConnector2">
            <a:avLst/>
          </a:prstGeom>
          <a:ln w="38100">
            <a:solidFill>
              <a:srgbClr val="719AF5"/>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1587797" y="3661996"/>
            <a:ext cx="271768" cy="794"/>
          </a:xfrm>
          <a:prstGeom prst="straightConnector1">
            <a:avLst/>
          </a:prstGeom>
          <a:ln w="38100">
            <a:solidFill>
              <a:srgbClr val="719AF5"/>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3417427" y="3661997"/>
            <a:ext cx="268837" cy="3725"/>
          </a:xfrm>
          <a:prstGeom prst="straightConnector1">
            <a:avLst/>
          </a:prstGeom>
          <a:ln w="38100">
            <a:solidFill>
              <a:srgbClr val="719AF5"/>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5485720" y="3661996"/>
            <a:ext cx="268838" cy="3724"/>
          </a:xfrm>
          <a:prstGeom prst="straightConnector1">
            <a:avLst/>
          </a:prstGeom>
          <a:ln w="38100">
            <a:solidFill>
              <a:srgbClr val="719AF5"/>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7442010" y="3666394"/>
            <a:ext cx="260043" cy="3725"/>
          </a:xfrm>
          <a:prstGeom prst="straightConnector1">
            <a:avLst/>
          </a:prstGeom>
          <a:ln w="38100">
            <a:solidFill>
              <a:srgbClr val="719AF5"/>
            </a:solidFill>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a:stCxn id="5" idx="0"/>
          </p:cNvCxnSpPr>
          <p:nvPr/>
        </p:nvCxnSpPr>
        <p:spPr>
          <a:xfrm rot="16200000" flipV="1">
            <a:off x="1886942" y="2860897"/>
            <a:ext cx="239789" cy="2730012"/>
          </a:xfrm>
          <a:prstGeom prst="bentConnector2">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hape 44"/>
          <p:cNvCxnSpPr>
            <a:stCxn id="5" idx="0"/>
          </p:cNvCxnSpPr>
          <p:nvPr/>
        </p:nvCxnSpPr>
        <p:spPr>
          <a:xfrm rot="5400000" flipH="1" flipV="1">
            <a:off x="5821500" y="1656351"/>
            <a:ext cx="239789" cy="5139104"/>
          </a:xfrm>
          <a:prstGeom prst="bentConnector2">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H="1" flipV="1">
            <a:off x="364873" y="3837843"/>
            <a:ext cx="553915" cy="1588"/>
          </a:xfrm>
          <a:prstGeom prst="straightConnector1">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2319697" y="3831981"/>
            <a:ext cx="553915" cy="1588"/>
          </a:xfrm>
          <a:prstGeom prst="straightConnector1">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flipH="1" flipV="1">
            <a:off x="4289174" y="3840775"/>
            <a:ext cx="553915" cy="1588"/>
          </a:xfrm>
          <a:prstGeom prst="straightConnector1">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6265343" y="3831982"/>
            <a:ext cx="553915" cy="1588"/>
          </a:xfrm>
          <a:prstGeom prst="straightConnector1">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8219337" y="3831982"/>
            <a:ext cx="553915" cy="1588"/>
          </a:xfrm>
          <a:prstGeom prst="straightConnector1">
            <a:avLst/>
          </a:prstGeom>
          <a:ln w="381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a:t>
            </a:r>
            <a:endParaRPr lang="en-US" dirty="0"/>
          </a:p>
        </p:txBody>
      </p:sp>
      <p:sp>
        <p:nvSpPr>
          <p:cNvPr id="3" name="Content Placeholder 2"/>
          <p:cNvSpPr>
            <a:spLocks noGrp="1"/>
          </p:cNvSpPr>
          <p:nvPr>
            <p:ph idx="1"/>
          </p:nvPr>
        </p:nvSpPr>
        <p:spPr/>
        <p:txBody>
          <a:bodyPr/>
          <a:lstStyle/>
          <a:p>
            <a:r>
              <a:rPr lang="en-US" dirty="0" smtClean="0"/>
              <a:t>Ray-tracing</a:t>
            </a:r>
          </a:p>
          <a:p>
            <a:r>
              <a:rPr lang="en-US" dirty="0" smtClean="0"/>
              <a:t>Image Re-sampling</a:t>
            </a:r>
          </a:p>
          <a:p>
            <a:r>
              <a:rPr lang="en-US" dirty="0" smtClean="0"/>
              <a:t>Nonlinear Projection on GPU</a:t>
            </a:r>
            <a:endParaRPr lang="en-US" dirty="0"/>
          </a:p>
        </p:txBody>
      </p:sp>
      <p:sp>
        <p:nvSpPr>
          <p:cNvPr id="4" name="Slide Number Placeholder 3"/>
          <p:cNvSpPr>
            <a:spLocks noGrp="1"/>
          </p:cNvSpPr>
          <p:nvPr>
            <p:ph type="sldNum" sz="quarter" idx="12"/>
          </p:nvPr>
        </p:nvSpPr>
        <p:spPr/>
        <p:txBody>
          <a:bodyPr/>
          <a:lstStyle/>
          <a:p>
            <a:fld id="{63F5ADAA-5DC3-4F8F-8DAF-00A154A7BFBA}"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847491" y="105508"/>
            <a:ext cx="3232638" cy="6611815"/>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Rendering</a:t>
            </a:r>
            <a:endParaRPr lang="en-US" dirty="0"/>
          </a:p>
        </p:txBody>
      </p:sp>
      <p:sp>
        <p:nvSpPr>
          <p:cNvPr id="3" name="Content Placeholder 2"/>
          <p:cNvSpPr>
            <a:spLocks noGrp="1"/>
          </p:cNvSpPr>
          <p:nvPr>
            <p:ph idx="1"/>
          </p:nvPr>
        </p:nvSpPr>
        <p:spPr/>
        <p:txBody>
          <a:bodyPr/>
          <a:lstStyle/>
          <a:p>
            <a:r>
              <a:rPr lang="en-US" dirty="0" smtClean="0"/>
              <a:t>Ray-tracing</a:t>
            </a:r>
            <a:endParaRPr lang="en-US" dirty="0"/>
          </a:p>
        </p:txBody>
      </p:sp>
      <p:cxnSp>
        <p:nvCxnSpPr>
          <p:cNvPr id="7" name="Straight Connector 6"/>
          <p:cNvCxnSpPr/>
          <p:nvPr/>
        </p:nvCxnSpPr>
        <p:spPr>
          <a:xfrm>
            <a:off x="621102" y="3416060"/>
            <a:ext cx="307100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828111" y="3925019"/>
            <a:ext cx="1820174" cy="862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69983" y="3165895"/>
            <a:ext cx="344966"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sp>
        <p:nvSpPr>
          <p:cNvPr id="4" name="Rectangle 3"/>
          <p:cNvSpPr/>
          <p:nvPr/>
        </p:nvSpPr>
        <p:spPr>
          <a:xfrm>
            <a:off x="638355" y="3036498"/>
            <a:ext cx="3053751" cy="179429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E:\My Dropbox\PanoramaPaper\fig\qd_surface1.png"/>
          <p:cNvPicPr>
            <a:picLocks noChangeAspect="1" noChangeArrowheads="1"/>
          </p:cNvPicPr>
          <p:nvPr/>
        </p:nvPicPr>
        <p:blipFill>
          <a:blip r:embed="rId2" cstate="print"/>
          <a:srcRect/>
          <a:stretch>
            <a:fillRect/>
          </a:stretch>
        </p:blipFill>
        <p:spPr bwMode="auto">
          <a:xfrm>
            <a:off x="5242523" y="4140679"/>
            <a:ext cx="2192526" cy="2470121"/>
          </a:xfrm>
          <a:prstGeom prst="rect">
            <a:avLst/>
          </a:prstGeom>
          <a:noFill/>
        </p:spPr>
      </p:pic>
      <p:pic>
        <p:nvPicPr>
          <p:cNvPr id="6148" name="Picture 4" descr="E:\My Dropbox\PanoramaPaper\fig\old or unused\qd_profile.png"/>
          <p:cNvPicPr>
            <a:picLocks noChangeAspect="1" noChangeArrowheads="1"/>
          </p:cNvPicPr>
          <p:nvPr/>
        </p:nvPicPr>
        <p:blipFill>
          <a:blip r:embed="rId3" cstate="print"/>
          <a:srcRect/>
          <a:stretch>
            <a:fillRect/>
          </a:stretch>
        </p:blipFill>
        <p:spPr bwMode="auto">
          <a:xfrm>
            <a:off x="5512279" y="2306639"/>
            <a:ext cx="1645519" cy="1689774"/>
          </a:xfrm>
          <a:prstGeom prst="rect">
            <a:avLst/>
          </a:prstGeom>
          <a:noFill/>
        </p:spPr>
      </p:pic>
      <p:pic>
        <p:nvPicPr>
          <p:cNvPr id="6149" name="Picture 5" descr="E:\My Dropbox\PanoramaPaper\fig\old or unused\qd_outline.png"/>
          <p:cNvPicPr>
            <a:picLocks noChangeAspect="1" noChangeArrowheads="1"/>
          </p:cNvPicPr>
          <p:nvPr/>
        </p:nvPicPr>
        <p:blipFill>
          <a:blip r:embed="rId4" cstate="print"/>
          <a:srcRect/>
          <a:stretch>
            <a:fillRect/>
          </a:stretch>
        </p:blipFill>
        <p:spPr bwMode="auto">
          <a:xfrm>
            <a:off x="5331950" y="278202"/>
            <a:ext cx="2124195" cy="1926596"/>
          </a:xfrm>
          <a:prstGeom prst="rect">
            <a:avLst/>
          </a:prstGeom>
          <a:noFill/>
        </p:spPr>
      </p:pic>
      <p:cxnSp>
        <p:nvCxnSpPr>
          <p:cNvPr id="17" name="Straight Connector 16"/>
          <p:cNvCxnSpPr/>
          <p:nvPr/>
        </p:nvCxnSpPr>
        <p:spPr>
          <a:xfrm>
            <a:off x="5512279" y="2553419"/>
            <a:ext cx="1664898"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301597" y="401129"/>
            <a:ext cx="655607" cy="45720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28889" y="4034287"/>
            <a:ext cx="344966"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cxnSp>
        <p:nvCxnSpPr>
          <p:cNvPr id="26" name="Straight Arrow Connector 25"/>
          <p:cNvCxnSpPr/>
          <p:nvPr/>
        </p:nvCxnSpPr>
        <p:spPr>
          <a:xfrm rot="5400000" flipH="1" flipV="1">
            <a:off x="5943600" y="4606506"/>
            <a:ext cx="836762" cy="267419"/>
          </a:xfrm>
          <a:prstGeom prst="straightConnector1">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7" name="Slide Number Placeholder 26"/>
          <p:cNvSpPr>
            <a:spLocks noGrp="1"/>
          </p:cNvSpPr>
          <p:nvPr>
            <p:ph type="sldNum" sz="quarter" idx="12"/>
          </p:nvPr>
        </p:nvSpPr>
        <p:spPr/>
        <p:txBody>
          <a:bodyPr/>
          <a:lstStyle/>
          <a:p>
            <a:fld id="{63F5ADAA-5DC3-4F8F-8DAF-00A154A7BFBA}"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3734" y="2601489"/>
            <a:ext cx="2377372" cy="2732511"/>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Rendering</a:t>
            </a:r>
            <a:endParaRPr lang="en-US" dirty="0"/>
          </a:p>
        </p:txBody>
      </p:sp>
      <p:sp>
        <p:nvSpPr>
          <p:cNvPr id="3" name="Content Placeholder 2"/>
          <p:cNvSpPr>
            <a:spLocks noGrp="1"/>
          </p:cNvSpPr>
          <p:nvPr>
            <p:ph idx="1"/>
          </p:nvPr>
        </p:nvSpPr>
        <p:spPr/>
        <p:txBody>
          <a:bodyPr/>
          <a:lstStyle/>
          <a:p>
            <a:r>
              <a:rPr lang="en-US" dirty="0" smtClean="0"/>
              <a:t>Image Re-sampling</a:t>
            </a:r>
          </a:p>
        </p:txBody>
      </p:sp>
      <p:pic>
        <p:nvPicPr>
          <p:cNvPr id="4" name="Picture 2" descr="E:\My Dropbox\PanoramaPaper\fig\qd_surface1.png"/>
          <p:cNvPicPr>
            <a:picLocks noChangeAspect="1" noChangeArrowheads="1"/>
          </p:cNvPicPr>
          <p:nvPr/>
        </p:nvPicPr>
        <p:blipFill>
          <a:blip r:embed="rId2" cstate="print"/>
          <a:srcRect/>
          <a:stretch>
            <a:fillRect/>
          </a:stretch>
        </p:blipFill>
        <p:spPr bwMode="auto">
          <a:xfrm>
            <a:off x="745732" y="2729632"/>
            <a:ext cx="2192526" cy="2470121"/>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4154749" y="2902997"/>
            <a:ext cx="13201095" cy="2152630"/>
          </a:xfrm>
          <a:prstGeom prst="rect">
            <a:avLst/>
          </a:prstGeom>
          <a:noFill/>
          <a:ln w="9525">
            <a:noFill/>
            <a:miter lim="800000"/>
            <a:headEnd/>
            <a:tailEnd/>
          </a:ln>
        </p:spPr>
      </p:pic>
      <p:cxnSp>
        <p:nvCxnSpPr>
          <p:cNvPr id="7" name="Straight Arrow Connector 6"/>
          <p:cNvCxnSpPr/>
          <p:nvPr/>
        </p:nvCxnSpPr>
        <p:spPr>
          <a:xfrm>
            <a:off x="3231472" y="3923930"/>
            <a:ext cx="630314"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4" cstate="print"/>
          <a:srcRect/>
          <a:stretch>
            <a:fillRect/>
          </a:stretch>
        </p:blipFill>
        <p:spPr bwMode="auto">
          <a:xfrm>
            <a:off x="8398276" y="1956709"/>
            <a:ext cx="862938" cy="5076825"/>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63F5ADAA-5DC3-4F8F-8DAF-00A154A7BFBA}"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a:t>
            </a:r>
            <a:endParaRPr lang="en-US" dirty="0"/>
          </a:p>
        </p:txBody>
      </p:sp>
      <p:sp>
        <p:nvSpPr>
          <p:cNvPr id="3" name="Content Placeholder 2"/>
          <p:cNvSpPr>
            <a:spLocks noGrp="1"/>
          </p:cNvSpPr>
          <p:nvPr>
            <p:ph idx="1"/>
          </p:nvPr>
        </p:nvSpPr>
        <p:spPr/>
        <p:txBody>
          <a:bodyPr/>
          <a:lstStyle/>
          <a:p>
            <a:r>
              <a:rPr lang="en-US" dirty="0" smtClean="0"/>
              <a:t>Nonlinear Projection on GPU</a:t>
            </a:r>
          </a:p>
          <a:p>
            <a:endParaRPr lang="en-US" dirty="0" smtClean="0"/>
          </a:p>
          <a:p>
            <a:pPr marL="969264" lvl="1" indent="-514350">
              <a:buFont typeface="+mj-lt"/>
              <a:buAutoNum type="arabicPeriod"/>
            </a:pPr>
            <a:r>
              <a:rPr lang="en-US" dirty="0" smtClean="0"/>
              <a:t>Find projection equation</a:t>
            </a:r>
          </a:p>
          <a:p>
            <a:pPr marL="969264" lvl="1" indent="-514350">
              <a:buFont typeface="+mj-lt"/>
              <a:buAutoNum type="arabicPeriod"/>
            </a:pPr>
            <a:r>
              <a:rPr lang="en-US" dirty="0" smtClean="0"/>
              <a:t>Project vertices with equation on GPU</a:t>
            </a:r>
          </a:p>
          <a:p>
            <a:pPr marL="969264" lvl="1" indent="-514350">
              <a:buFont typeface="+mj-lt"/>
              <a:buAutoNum type="arabicPeriod"/>
            </a:pPr>
            <a:r>
              <a:rPr lang="en-US" dirty="0" smtClean="0"/>
              <a:t>Be careful with seams</a:t>
            </a:r>
          </a:p>
          <a:p>
            <a:pPr marL="969264" lvl="1"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63F5ADAA-5DC3-4F8F-8DAF-00A154A7BFBA}"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1981072" y="6550223"/>
            <a:ext cx="6652975" cy="307777"/>
          </a:xfrm>
          <a:prstGeom prst="rect">
            <a:avLst/>
          </a:prstGeom>
          <a:noFill/>
        </p:spPr>
        <p:txBody>
          <a:bodyPr wrap="none" rtlCol="0">
            <a:spAutoFit/>
          </a:bodyPr>
          <a:lstStyle/>
          <a:p>
            <a:r>
              <a:rPr lang="en-US" sz="1400" dirty="0" smtClean="0">
                <a:solidFill>
                  <a:schemeClr val="bg2">
                    <a:lumMod val="75000"/>
                  </a:schemeClr>
                </a:solidFill>
              </a:rPr>
              <a:t>Figure from </a:t>
            </a:r>
            <a:r>
              <a:rPr lang="en-US" sz="1400" i="1" dirty="0" smtClean="0">
                <a:solidFill>
                  <a:schemeClr val="bg2">
                    <a:lumMod val="75000"/>
                  </a:schemeClr>
                </a:solidFill>
              </a:rPr>
              <a:t>Transformations &amp; Projection in Computer Graphics</a:t>
            </a:r>
            <a:r>
              <a:rPr lang="en-US" sz="1400" dirty="0" smtClean="0">
                <a:solidFill>
                  <a:schemeClr val="bg2">
                    <a:lumMod val="75000"/>
                  </a:schemeClr>
                </a:solidFill>
              </a:rPr>
              <a:t>, Salomon, Springer, 2006</a:t>
            </a:r>
            <a:endParaRPr lang="en-US" sz="1400" dirty="0">
              <a:solidFill>
                <a:schemeClr val="bg2">
                  <a:lumMod val="75000"/>
                </a:schemeClr>
              </a:solidFill>
            </a:endParaRPr>
          </a:p>
        </p:txBody>
      </p:sp>
      <p:sp>
        <p:nvSpPr>
          <p:cNvPr id="17" name="Slide Number Placeholder 16"/>
          <p:cNvSpPr>
            <a:spLocks noGrp="1"/>
          </p:cNvSpPr>
          <p:nvPr>
            <p:ph type="sldNum" sz="quarter" idx="12"/>
          </p:nvPr>
        </p:nvSpPr>
        <p:spPr/>
        <p:txBody>
          <a:bodyPr/>
          <a:lstStyle/>
          <a:p>
            <a:fld id="{63F5ADAA-5DC3-4F8F-8DAF-00A154A7BFBA}" type="slidenum">
              <a:rPr lang="en-US" smtClean="0">
                <a:solidFill>
                  <a:schemeClr val="bg1"/>
                </a:solidFill>
              </a:rPr>
              <a:pPr/>
              <a:t>4</a:t>
            </a:fld>
            <a:endParaRPr lang="en-US" dirty="0">
              <a:solidFill>
                <a:schemeClr val="bg1"/>
              </a:solidFill>
            </a:endParaRPr>
          </a:p>
        </p:txBody>
      </p:sp>
      <p:sp>
        <p:nvSpPr>
          <p:cNvPr id="6" name="Rectangle 5"/>
          <p:cNvSpPr/>
          <p:nvPr/>
        </p:nvSpPr>
        <p:spPr>
          <a:xfrm>
            <a:off x="791308" y="307730"/>
            <a:ext cx="7578969" cy="2954215"/>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1"/>
          <p:cNvPicPr>
            <a:picLocks noChangeAspect="1" noChangeArrowheads="1"/>
          </p:cNvPicPr>
          <p:nvPr/>
        </p:nvPicPr>
        <p:blipFill>
          <a:blip r:embed="rId2" cstate="print"/>
          <a:srcRect/>
          <a:stretch>
            <a:fillRect/>
          </a:stretch>
        </p:blipFill>
        <p:spPr bwMode="auto">
          <a:xfrm>
            <a:off x="912934" y="417268"/>
            <a:ext cx="7353300"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0614" y="2297722"/>
            <a:ext cx="7250724" cy="4402015"/>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Find Projection Equation</a:t>
            </a:r>
            <a:endParaRPr lang="en-US" dirty="0"/>
          </a:p>
        </p:txBody>
      </p:sp>
      <p:sp>
        <p:nvSpPr>
          <p:cNvPr id="3" name="Content Placeholder 2"/>
          <p:cNvSpPr>
            <a:spLocks noGrp="1"/>
          </p:cNvSpPr>
          <p:nvPr>
            <p:ph idx="1"/>
          </p:nvPr>
        </p:nvSpPr>
        <p:spPr>
          <a:xfrm>
            <a:off x="189781" y="1783560"/>
            <a:ext cx="8686800" cy="4572000"/>
          </a:xfrm>
        </p:spPr>
        <p:txBody>
          <a:bodyPr/>
          <a:lstStyle/>
          <a:p>
            <a:pPr marL="969264" lvl="1" indent="-514350">
              <a:buNone/>
            </a:pPr>
            <a:r>
              <a:rPr lang="en-US" dirty="0" smtClean="0"/>
              <a:t>World Coordinates                  Normalized Device Coordinates</a:t>
            </a:r>
            <a:endParaRPr lang="en-US" dirty="0"/>
          </a:p>
        </p:txBody>
      </p:sp>
      <p:cxnSp>
        <p:nvCxnSpPr>
          <p:cNvPr id="5" name="Straight Arrow Connector 4"/>
          <p:cNvCxnSpPr/>
          <p:nvPr/>
        </p:nvCxnSpPr>
        <p:spPr>
          <a:xfrm>
            <a:off x="3364302" y="2061713"/>
            <a:ext cx="1017917"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aphicFrame>
        <p:nvGraphicFramePr>
          <p:cNvPr id="8194" name="Object 2"/>
          <p:cNvGraphicFramePr>
            <a:graphicFrameLocks noChangeAspect="1"/>
          </p:cNvGraphicFramePr>
          <p:nvPr/>
        </p:nvGraphicFramePr>
        <p:xfrm>
          <a:off x="949326" y="2423667"/>
          <a:ext cx="7047362" cy="4175539"/>
        </p:xfrm>
        <a:graphic>
          <a:graphicData uri="http://schemas.openxmlformats.org/presentationml/2006/ole">
            <p:oleObj spid="_x0000_s8194" name="Acrobat Document" r:id="rId3" imgW="9812160" imgH="5811840" progId="AcroExch.Document.7">
              <p:embed/>
            </p:oleObj>
          </a:graphicData>
        </a:graphic>
      </p:graphicFrame>
      <p:sp>
        <p:nvSpPr>
          <p:cNvPr id="8" name="Slide Number Placeholder 7"/>
          <p:cNvSpPr>
            <a:spLocks noGrp="1"/>
          </p:cNvSpPr>
          <p:nvPr>
            <p:ph type="sldNum" sz="quarter" idx="12"/>
          </p:nvPr>
        </p:nvSpPr>
        <p:spPr/>
        <p:txBody>
          <a:bodyPr/>
          <a:lstStyle/>
          <a:p>
            <a:fld id="{63F5ADAA-5DC3-4F8F-8DAF-00A154A7BFBA}"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Projection Equation</a:t>
            </a:r>
            <a:endParaRPr lang="en-US" dirty="0"/>
          </a:p>
        </p:txBody>
      </p:sp>
      <p:sp>
        <p:nvSpPr>
          <p:cNvPr id="3" name="Content Placeholder 2"/>
          <p:cNvSpPr>
            <a:spLocks noGrp="1"/>
          </p:cNvSpPr>
          <p:nvPr>
            <p:ph idx="1"/>
          </p:nvPr>
        </p:nvSpPr>
        <p:spPr>
          <a:xfrm>
            <a:off x="189781" y="1783560"/>
            <a:ext cx="8686800" cy="4572000"/>
          </a:xfrm>
        </p:spPr>
        <p:txBody>
          <a:bodyPr/>
          <a:lstStyle/>
          <a:p>
            <a:pPr marL="969264" lvl="1" indent="-514350"/>
            <a:r>
              <a:rPr lang="en-US" dirty="0" smtClean="0"/>
              <a:t>Only surfaces that map onto spherical coordinates. </a:t>
            </a:r>
          </a:p>
          <a:p>
            <a:pPr marL="969264" lvl="1" indent="-514350"/>
            <a:r>
              <a:rPr lang="en-US" dirty="0" smtClean="0"/>
              <a:t>Projection Surface: </a:t>
            </a:r>
            <a:r>
              <a:rPr lang="en-US" i="1" dirty="0" smtClean="0"/>
              <a:t>Q(</a:t>
            </a:r>
            <a:r>
              <a:rPr lang="en-US" i="1" dirty="0" err="1" smtClean="0"/>
              <a:t>u,v</a:t>
            </a:r>
            <a:r>
              <a:rPr lang="en-US" i="1" dirty="0" smtClean="0"/>
              <a:t>)</a:t>
            </a:r>
            <a:r>
              <a:rPr lang="en-US" dirty="0" smtClean="0"/>
              <a:t> = </a:t>
            </a:r>
            <a:r>
              <a:rPr lang="en-US" i="1" dirty="0" smtClean="0"/>
              <a:t>(</a:t>
            </a:r>
            <a:r>
              <a:rPr lang="en-US" i="1" dirty="0" err="1" smtClean="0"/>
              <a:t>x,y,z</a:t>
            </a:r>
            <a:r>
              <a:rPr lang="en-US" i="1" dirty="0" smtClean="0"/>
              <a:t>)</a:t>
            </a:r>
          </a:p>
          <a:p>
            <a:pPr marL="969264" lvl="1" indent="-514350"/>
            <a:r>
              <a:rPr lang="en-US" dirty="0" smtClean="0"/>
              <a:t>Projection Volume: </a:t>
            </a:r>
            <a:r>
              <a:rPr lang="en-US" i="1" dirty="0" smtClean="0"/>
              <a:t>t (0,0,0) + (1-t) Q(</a:t>
            </a:r>
            <a:r>
              <a:rPr lang="en-US" i="1" dirty="0" err="1" smtClean="0"/>
              <a:t>u,v</a:t>
            </a:r>
            <a:r>
              <a:rPr lang="en-US" i="1" dirty="0" smtClean="0"/>
              <a:t>)</a:t>
            </a:r>
          </a:p>
          <a:p>
            <a:pPr marL="969264" lvl="1" indent="-514350">
              <a:buFont typeface="+mj-lt"/>
              <a:buAutoNum type="arabicPeriod"/>
            </a:pPr>
            <a:r>
              <a:rPr lang="en-US" dirty="0" smtClean="0"/>
              <a:t>Find spherical coordinates of p = (</a:t>
            </a:r>
            <a:r>
              <a:rPr lang="en-US" dirty="0" err="1" smtClean="0"/>
              <a:t>x,y,z</a:t>
            </a:r>
            <a:r>
              <a:rPr lang="en-US" dirty="0" smtClean="0"/>
              <a:t>)</a:t>
            </a:r>
          </a:p>
          <a:p>
            <a:pPr marL="969264" lvl="1" indent="-514350">
              <a:buFont typeface="+mj-lt"/>
              <a:buAutoNum type="arabicPeriod"/>
            </a:pPr>
            <a:r>
              <a:rPr lang="en-US" dirty="0" smtClean="0"/>
              <a:t>Search for </a:t>
            </a:r>
            <a:r>
              <a:rPr lang="en-US" i="1" dirty="0" err="1" smtClean="0"/>
              <a:t>u,v</a:t>
            </a:r>
            <a:r>
              <a:rPr lang="en-US" i="1" dirty="0" smtClean="0"/>
              <a:t> </a:t>
            </a:r>
            <a:r>
              <a:rPr lang="en-US" dirty="0" smtClean="0"/>
              <a:t> </a:t>
            </a:r>
            <a:r>
              <a:rPr lang="en-US" dirty="0" err="1" smtClean="0"/>
              <a:t>s.t</a:t>
            </a:r>
            <a:r>
              <a:rPr lang="en-US" dirty="0" smtClean="0"/>
              <a:t>. </a:t>
            </a:r>
            <a:r>
              <a:rPr lang="en-US" i="1" dirty="0" smtClean="0"/>
              <a:t>Q(</a:t>
            </a:r>
            <a:r>
              <a:rPr lang="en-US" i="1" dirty="0" err="1" smtClean="0"/>
              <a:t>u,v</a:t>
            </a:r>
            <a:r>
              <a:rPr lang="en-US" i="1" dirty="0" smtClean="0"/>
              <a:t>)</a:t>
            </a:r>
            <a:r>
              <a:rPr lang="en-US" dirty="0" smtClean="0"/>
              <a:t> with same spherical </a:t>
            </a:r>
            <a:r>
              <a:rPr lang="en-US" dirty="0" err="1" smtClean="0"/>
              <a:t>coords</a:t>
            </a:r>
            <a:r>
              <a:rPr lang="en-US" dirty="0" smtClean="0"/>
              <a:t>.</a:t>
            </a:r>
          </a:p>
          <a:p>
            <a:pPr marL="969264" lvl="1" indent="-514350">
              <a:buFont typeface="+mj-lt"/>
              <a:buAutoNum type="arabicPeriod"/>
            </a:pPr>
            <a:r>
              <a:rPr lang="en-US" i="1" dirty="0" smtClean="0"/>
              <a:t>t</a:t>
            </a:r>
            <a:r>
              <a:rPr lang="en-US" dirty="0" smtClean="0"/>
              <a:t> =     || </a:t>
            </a:r>
            <a:r>
              <a:rPr lang="en-US" i="1" dirty="0" smtClean="0"/>
              <a:t>p</a:t>
            </a:r>
            <a:r>
              <a:rPr lang="en-US" dirty="0" smtClean="0"/>
              <a:t> || </a:t>
            </a:r>
            <a:br>
              <a:rPr lang="en-US" dirty="0" smtClean="0"/>
            </a:br>
            <a:r>
              <a:rPr lang="en-US" dirty="0" smtClean="0"/>
              <a:t>      || </a:t>
            </a:r>
            <a:r>
              <a:rPr lang="en-US" i="1" dirty="0" smtClean="0"/>
              <a:t>Q(</a:t>
            </a:r>
            <a:r>
              <a:rPr lang="en-US" i="1" dirty="0" err="1" smtClean="0"/>
              <a:t>u,v</a:t>
            </a:r>
            <a:r>
              <a:rPr lang="en-US" i="1" dirty="0" smtClean="0"/>
              <a:t>)</a:t>
            </a:r>
            <a:r>
              <a:rPr lang="en-US" dirty="0" smtClean="0"/>
              <a:t> ||</a:t>
            </a:r>
            <a:endParaRPr lang="en-US" dirty="0"/>
          </a:p>
        </p:txBody>
      </p:sp>
      <p:cxnSp>
        <p:nvCxnSpPr>
          <p:cNvPr id="7" name="Straight Connector 6"/>
          <p:cNvCxnSpPr/>
          <p:nvPr/>
        </p:nvCxnSpPr>
        <p:spPr>
          <a:xfrm flipV="1">
            <a:off x="1604514" y="4641010"/>
            <a:ext cx="1371600" cy="86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63F5ADAA-5DC3-4F8F-8DAF-00A154A7BFBA}"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30568" y="2535114"/>
            <a:ext cx="6327532" cy="4050323"/>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smtClean="0"/>
              <a:t>Find Projection Equation</a:t>
            </a:r>
            <a:endParaRPr lang="en-US" dirty="0"/>
          </a:p>
        </p:txBody>
      </p:sp>
      <p:sp>
        <p:nvSpPr>
          <p:cNvPr id="3" name="Content Placeholder 2"/>
          <p:cNvSpPr>
            <a:spLocks noGrp="1"/>
          </p:cNvSpPr>
          <p:nvPr>
            <p:ph idx="1"/>
          </p:nvPr>
        </p:nvSpPr>
        <p:spPr>
          <a:xfrm>
            <a:off x="189781" y="1783560"/>
            <a:ext cx="8686800" cy="4572000"/>
          </a:xfrm>
        </p:spPr>
        <p:txBody>
          <a:bodyPr/>
          <a:lstStyle/>
          <a:p>
            <a:pPr marL="969264" lvl="1" indent="-514350"/>
            <a:r>
              <a:rPr lang="en-US" dirty="0" smtClean="0"/>
              <a:t>Search for </a:t>
            </a:r>
            <a:r>
              <a:rPr lang="en-US" i="1" dirty="0" err="1" smtClean="0"/>
              <a:t>u,v</a:t>
            </a:r>
            <a:r>
              <a:rPr lang="en-US" dirty="0" smtClean="0"/>
              <a:t> </a:t>
            </a:r>
            <a:r>
              <a:rPr lang="en-US" dirty="0" err="1" smtClean="0"/>
              <a:t>s.t</a:t>
            </a:r>
            <a:r>
              <a:rPr lang="en-US" dirty="0" smtClean="0"/>
              <a:t>. </a:t>
            </a:r>
            <a:r>
              <a:rPr lang="en-US" i="1" dirty="0" smtClean="0"/>
              <a:t>Q(</a:t>
            </a:r>
            <a:r>
              <a:rPr lang="en-US" i="1" dirty="0" err="1" smtClean="0"/>
              <a:t>u,v</a:t>
            </a:r>
            <a:r>
              <a:rPr lang="en-US" i="1" dirty="0" smtClean="0"/>
              <a:t>)</a:t>
            </a:r>
            <a:r>
              <a:rPr lang="en-US" dirty="0" smtClean="0"/>
              <a:t> with same spherical </a:t>
            </a:r>
            <a:r>
              <a:rPr lang="en-US" dirty="0" err="1" smtClean="0"/>
              <a:t>coords</a:t>
            </a:r>
            <a:r>
              <a:rPr lang="en-US" dirty="0" smtClean="0"/>
              <a:t>.</a:t>
            </a:r>
            <a:endParaRPr lang="en-US" dirty="0"/>
          </a:p>
        </p:txBody>
      </p:sp>
      <p:graphicFrame>
        <p:nvGraphicFramePr>
          <p:cNvPr id="9218" name="Object 2"/>
          <p:cNvGraphicFramePr>
            <a:graphicFrameLocks noChangeAspect="1"/>
          </p:cNvGraphicFramePr>
          <p:nvPr/>
        </p:nvGraphicFramePr>
        <p:xfrm>
          <a:off x="1474969" y="2639954"/>
          <a:ext cx="6096000" cy="3848100"/>
        </p:xfrm>
        <a:graphic>
          <a:graphicData uri="http://schemas.openxmlformats.org/presentationml/2006/ole">
            <p:oleObj spid="_x0000_s9218" name="Acrobat Document" r:id="rId3" imgW="8123760" imgH="5126760" progId="AcroExch.Document.7">
              <p:embed/>
            </p:oleObj>
          </a:graphicData>
        </a:graphic>
      </p:graphicFrame>
      <p:sp>
        <p:nvSpPr>
          <p:cNvPr id="8" name="Slide Number Placeholder 7"/>
          <p:cNvSpPr>
            <a:spLocks noGrp="1"/>
          </p:cNvSpPr>
          <p:nvPr>
            <p:ph type="sldNum" sz="quarter" idx="12"/>
          </p:nvPr>
        </p:nvSpPr>
        <p:spPr/>
        <p:txBody>
          <a:bodyPr/>
          <a:lstStyle/>
          <a:p>
            <a:fld id="{63F5ADAA-5DC3-4F8F-8DAF-00A154A7BFBA}"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a:stCxn id="22" idx="4"/>
            <a:endCxn id="23" idx="3"/>
          </p:cNvCxnSpPr>
          <p:nvPr/>
        </p:nvCxnSpPr>
        <p:spPr>
          <a:xfrm rot="5400000">
            <a:off x="4567938" y="4031517"/>
            <a:ext cx="1323896" cy="1055389"/>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12344" y="4555746"/>
            <a:ext cx="1837430" cy="638356"/>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809339" y="3767868"/>
            <a:ext cx="727494" cy="831011"/>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878402" y="3840249"/>
            <a:ext cx="1009290" cy="1371600"/>
          </a:xfrm>
          <a:custGeom>
            <a:avLst/>
            <a:gdLst>
              <a:gd name="connsiteX0" fmla="*/ 1009290 w 1009290"/>
              <a:gd name="connsiteY0" fmla="*/ 0 h 1371600"/>
              <a:gd name="connsiteX1" fmla="*/ 241539 w 1009290"/>
              <a:gd name="connsiteY1" fmla="*/ 405442 h 1371600"/>
              <a:gd name="connsiteX2" fmla="*/ 0 w 1009290"/>
              <a:gd name="connsiteY2" fmla="*/ 1371600 h 1371600"/>
            </a:gdLst>
            <a:ahLst/>
            <a:cxnLst>
              <a:cxn ang="0">
                <a:pos x="connsiteX0" y="connsiteY0"/>
              </a:cxn>
              <a:cxn ang="0">
                <a:pos x="connsiteX1" y="connsiteY1"/>
              </a:cxn>
              <a:cxn ang="0">
                <a:pos x="connsiteX2" y="connsiteY2"/>
              </a:cxn>
            </a:cxnLst>
            <a:rect l="l" t="t" r="r" b="b"/>
            <a:pathLst>
              <a:path w="1009290" h="1371600">
                <a:moveTo>
                  <a:pt x="1009290" y="0"/>
                </a:moveTo>
                <a:cubicBezTo>
                  <a:pt x="709522" y="88421"/>
                  <a:pt x="409754" y="176842"/>
                  <a:pt x="241539" y="405442"/>
                </a:cubicBezTo>
                <a:cubicBezTo>
                  <a:pt x="73324" y="634042"/>
                  <a:pt x="36662" y="1002821"/>
                  <a:pt x="0" y="1371600"/>
                </a:cubicBezTo>
              </a:path>
            </a:pathLst>
          </a:cu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1895655" y="4452724"/>
            <a:ext cx="1820173" cy="733246"/>
          </a:xfrm>
          <a:custGeom>
            <a:avLst/>
            <a:gdLst>
              <a:gd name="connsiteX0" fmla="*/ 1820173 w 1820173"/>
              <a:gd name="connsiteY0" fmla="*/ 112144 h 733246"/>
              <a:gd name="connsiteX1" fmla="*/ 914400 w 1820173"/>
              <a:gd name="connsiteY1" fmla="*/ 103517 h 733246"/>
              <a:gd name="connsiteX2" fmla="*/ 0 w 1820173"/>
              <a:gd name="connsiteY2" fmla="*/ 733246 h 733246"/>
            </a:gdLst>
            <a:ahLst/>
            <a:cxnLst>
              <a:cxn ang="0">
                <a:pos x="connsiteX0" y="connsiteY0"/>
              </a:cxn>
              <a:cxn ang="0">
                <a:pos x="connsiteX1" y="connsiteY1"/>
              </a:cxn>
              <a:cxn ang="0">
                <a:pos x="connsiteX2" y="connsiteY2"/>
              </a:cxn>
            </a:cxnLst>
            <a:rect l="l" t="t" r="r" b="b"/>
            <a:pathLst>
              <a:path w="1820173" h="733246">
                <a:moveTo>
                  <a:pt x="1820173" y="112144"/>
                </a:moveTo>
                <a:cubicBezTo>
                  <a:pt x="1518967" y="56072"/>
                  <a:pt x="1217762" y="0"/>
                  <a:pt x="914400" y="103517"/>
                </a:cubicBezTo>
                <a:cubicBezTo>
                  <a:pt x="611038" y="207034"/>
                  <a:pt x="305519" y="470140"/>
                  <a:pt x="0" y="733246"/>
                </a:cubicBezTo>
              </a:path>
            </a:pathLst>
          </a:cu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896319" y="3857502"/>
            <a:ext cx="828136" cy="707366"/>
          </a:xfrm>
          <a:custGeom>
            <a:avLst/>
            <a:gdLst>
              <a:gd name="connsiteX0" fmla="*/ 828136 w 828136"/>
              <a:gd name="connsiteY0" fmla="*/ 707366 h 707366"/>
              <a:gd name="connsiteX1" fmla="*/ 448573 w 828136"/>
              <a:gd name="connsiteY1" fmla="*/ 172528 h 707366"/>
              <a:gd name="connsiteX2" fmla="*/ 0 w 828136"/>
              <a:gd name="connsiteY2" fmla="*/ 0 h 707366"/>
            </a:gdLst>
            <a:ahLst/>
            <a:cxnLst>
              <a:cxn ang="0">
                <a:pos x="connsiteX0" y="connsiteY0"/>
              </a:cxn>
              <a:cxn ang="0">
                <a:pos x="connsiteX1" y="connsiteY1"/>
              </a:cxn>
              <a:cxn ang="0">
                <a:pos x="connsiteX2" y="connsiteY2"/>
              </a:cxn>
            </a:cxnLst>
            <a:rect l="l" t="t" r="r" b="b"/>
            <a:pathLst>
              <a:path w="828136" h="707366">
                <a:moveTo>
                  <a:pt x="828136" y="707366"/>
                </a:moveTo>
                <a:cubicBezTo>
                  <a:pt x="707366" y="498894"/>
                  <a:pt x="586596" y="290422"/>
                  <a:pt x="448573" y="172528"/>
                </a:cubicBezTo>
                <a:cubicBezTo>
                  <a:pt x="310550" y="54634"/>
                  <a:pt x="155275" y="27317"/>
                  <a:pt x="0" y="0"/>
                </a:cubicBezTo>
              </a:path>
            </a:pathLst>
          </a:cu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Project Vertices with GPU</a:t>
            </a:r>
            <a:endParaRPr lang="en-US" dirty="0"/>
          </a:p>
        </p:txBody>
      </p:sp>
      <p:sp>
        <p:nvSpPr>
          <p:cNvPr id="3" name="Content Placeholder 2"/>
          <p:cNvSpPr>
            <a:spLocks noGrp="1"/>
          </p:cNvSpPr>
          <p:nvPr>
            <p:ph idx="1"/>
          </p:nvPr>
        </p:nvSpPr>
        <p:spPr>
          <a:xfrm>
            <a:off x="189781" y="1783560"/>
            <a:ext cx="8686800" cy="4572000"/>
          </a:xfrm>
        </p:spPr>
        <p:txBody>
          <a:bodyPr/>
          <a:lstStyle/>
          <a:p>
            <a:pPr marL="969264" lvl="1" indent="-514350"/>
            <a:r>
              <a:rPr lang="en-US" dirty="0" smtClean="0"/>
              <a:t>Override projection matrix with nonlinear projection equation.</a:t>
            </a:r>
          </a:p>
          <a:p>
            <a:pPr marL="969264" lvl="1" indent="-514350"/>
            <a:r>
              <a:rPr lang="en-US" dirty="0" smtClean="0"/>
              <a:t>This only moves vertices!  Triangles are filled as if linearly projected.</a:t>
            </a:r>
            <a:endParaRPr lang="en-US" dirty="0"/>
          </a:p>
        </p:txBody>
      </p:sp>
      <p:sp>
        <p:nvSpPr>
          <p:cNvPr id="5" name="Oval 4"/>
          <p:cNvSpPr/>
          <p:nvPr/>
        </p:nvSpPr>
        <p:spPr>
          <a:xfrm>
            <a:off x="2810055" y="3788490"/>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806515" y="5131336"/>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641066" y="4515984"/>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684255" y="3767866"/>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80715" y="5110712"/>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515266" y="4495360"/>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602357" y="5436135"/>
            <a:ext cx="2257349" cy="646331"/>
          </a:xfrm>
          <a:prstGeom prst="rect">
            <a:avLst/>
          </a:prstGeom>
          <a:noFill/>
        </p:spPr>
        <p:txBody>
          <a:bodyPr wrap="none" rtlCol="0">
            <a:spAutoFit/>
          </a:bodyPr>
          <a:lstStyle/>
          <a:p>
            <a:pPr algn="ctr"/>
            <a:r>
              <a:rPr lang="en-US" dirty="0" smtClean="0"/>
              <a:t>Nonlinearly Projected</a:t>
            </a:r>
            <a:br>
              <a:rPr lang="en-US" dirty="0" smtClean="0"/>
            </a:br>
            <a:r>
              <a:rPr lang="en-US" dirty="0" smtClean="0"/>
              <a:t>Triangle</a:t>
            </a:r>
            <a:endParaRPr lang="en-US" dirty="0"/>
          </a:p>
        </p:txBody>
      </p:sp>
      <p:sp>
        <p:nvSpPr>
          <p:cNvPr id="38" name="TextBox 37"/>
          <p:cNvSpPr txBox="1"/>
          <p:nvPr/>
        </p:nvSpPr>
        <p:spPr>
          <a:xfrm>
            <a:off x="4720971" y="5418385"/>
            <a:ext cx="1923668" cy="646331"/>
          </a:xfrm>
          <a:prstGeom prst="rect">
            <a:avLst/>
          </a:prstGeom>
          <a:noFill/>
        </p:spPr>
        <p:txBody>
          <a:bodyPr wrap="none" rtlCol="0">
            <a:spAutoFit/>
          </a:bodyPr>
          <a:lstStyle/>
          <a:p>
            <a:pPr algn="ctr"/>
            <a:r>
              <a:rPr lang="en-US" dirty="0" smtClean="0"/>
              <a:t>Triangle w/ Linear </a:t>
            </a:r>
            <a:br>
              <a:rPr lang="en-US" dirty="0" smtClean="0"/>
            </a:br>
            <a:r>
              <a:rPr lang="en-US" dirty="0" smtClean="0"/>
              <a:t>Fill Algorithm</a:t>
            </a:r>
            <a:endParaRPr lang="en-US" dirty="0"/>
          </a:p>
        </p:txBody>
      </p:sp>
      <p:sp>
        <p:nvSpPr>
          <p:cNvPr id="39" name="Slide Number Placeholder 38"/>
          <p:cNvSpPr>
            <a:spLocks noGrp="1"/>
          </p:cNvSpPr>
          <p:nvPr>
            <p:ph type="sldNum" sz="quarter" idx="12"/>
          </p:nvPr>
        </p:nvSpPr>
        <p:spPr/>
        <p:txBody>
          <a:bodyPr/>
          <a:lstStyle/>
          <a:p>
            <a:fld id="{63F5ADAA-5DC3-4F8F-8DAF-00A154A7BFBA}"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621766" y="4063042"/>
            <a:ext cx="5805577" cy="2311879"/>
          </a:xfrm>
          <a:prstGeom prst="rect">
            <a:avLst/>
          </a:prstGeom>
          <a:solidFill>
            <a:schemeClr val="tx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4" idx="2"/>
            <a:endCxn id="46" idx="6"/>
          </p:cNvCxnSpPr>
          <p:nvPr/>
        </p:nvCxnSpPr>
        <p:spPr>
          <a:xfrm rot="10800000" flipV="1">
            <a:off x="2145104" y="4467049"/>
            <a:ext cx="4888301" cy="684362"/>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4" idx="4"/>
            <a:endCxn id="45" idx="7"/>
          </p:cNvCxnSpPr>
          <p:nvPr/>
        </p:nvCxnSpPr>
        <p:spPr>
          <a:xfrm rot="5400000">
            <a:off x="6553835" y="4779931"/>
            <a:ext cx="801079" cy="304711"/>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6" idx="6"/>
            <a:endCxn id="45" idx="2"/>
          </p:cNvCxnSpPr>
          <p:nvPr/>
        </p:nvCxnSpPr>
        <p:spPr>
          <a:xfrm>
            <a:off x="2145103" y="5151411"/>
            <a:ext cx="4531742" cy="227164"/>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Seams</a:t>
            </a:r>
            <a:endParaRPr lang="en-US" dirty="0"/>
          </a:p>
        </p:txBody>
      </p:sp>
      <p:pic>
        <p:nvPicPr>
          <p:cNvPr id="10243" name="Picture 3" descr="E:\My Dropbox\PanoramaPaper\fig\old or unused\cylindrical_setup.png"/>
          <p:cNvPicPr>
            <a:picLocks noChangeAspect="1" noChangeArrowheads="1"/>
          </p:cNvPicPr>
          <p:nvPr/>
        </p:nvPicPr>
        <p:blipFill>
          <a:blip r:embed="rId2" cstate="print"/>
          <a:srcRect/>
          <a:stretch>
            <a:fillRect/>
          </a:stretch>
        </p:blipFill>
        <p:spPr bwMode="auto">
          <a:xfrm>
            <a:off x="3602883" y="630986"/>
            <a:ext cx="3318647" cy="3138758"/>
          </a:xfrm>
          <a:prstGeom prst="rect">
            <a:avLst/>
          </a:prstGeom>
          <a:noFill/>
        </p:spPr>
      </p:pic>
      <p:cxnSp>
        <p:nvCxnSpPr>
          <p:cNvPr id="29" name="Straight Connector 28"/>
          <p:cNvCxnSpPr/>
          <p:nvPr/>
        </p:nvCxnSpPr>
        <p:spPr>
          <a:xfrm rot="5400000">
            <a:off x="3994030" y="2863970"/>
            <a:ext cx="1613140" cy="6038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4" idx="4"/>
            <a:endCxn id="35" idx="3"/>
          </p:cNvCxnSpPr>
          <p:nvPr/>
        </p:nvCxnSpPr>
        <p:spPr>
          <a:xfrm rot="5400000">
            <a:off x="4086850" y="2576971"/>
            <a:ext cx="694168" cy="261759"/>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5" idx="6"/>
          </p:cNvCxnSpPr>
          <p:nvPr/>
        </p:nvCxnSpPr>
        <p:spPr>
          <a:xfrm>
            <a:off x="4428227" y="3009186"/>
            <a:ext cx="928780" cy="10063"/>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616572" y="2231371"/>
            <a:ext cx="727494" cy="831011"/>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491488" y="2231369"/>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281578" y="2944487"/>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322499" y="2958863"/>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33404" y="4402350"/>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676845" y="5313876"/>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998454" y="5086712"/>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lide Number Placeholder 52"/>
          <p:cNvSpPr>
            <a:spLocks noGrp="1"/>
          </p:cNvSpPr>
          <p:nvPr>
            <p:ph type="sldNum" sz="quarter" idx="12"/>
          </p:nvPr>
        </p:nvSpPr>
        <p:spPr/>
        <p:txBody>
          <a:bodyPr/>
          <a:lstStyle/>
          <a:p>
            <a:fld id="{63F5ADAA-5DC3-4F8F-8DAF-00A154A7BFBA}"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621766" y="4063042"/>
            <a:ext cx="5805577" cy="2311879"/>
          </a:xfrm>
          <a:prstGeom prst="rect">
            <a:avLst/>
          </a:prstGeom>
          <a:solidFill>
            <a:schemeClr val="tx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4" idx="5"/>
            <a:endCxn id="39" idx="1"/>
          </p:cNvCxnSpPr>
          <p:nvPr/>
        </p:nvCxnSpPr>
        <p:spPr>
          <a:xfrm rot="16200000" flipH="1">
            <a:off x="7230115" y="4441259"/>
            <a:ext cx="785522" cy="928598"/>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4" idx="3"/>
            <a:endCxn id="45" idx="0"/>
          </p:cNvCxnSpPr>
          <p:nvPr/>
        </p:nvCxnSpPr>
        <p:spPr>
          <a:xfrm rot="5400000">
            <a:off x="6501986" y="4760981"/>
            <a:ext cx="801079" cy="30471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9" idx="2"/>
            <a:endCxn id="45" idx="2"/>
          </p:cNvCxnSpPr>
          <p:nvPr/>
        </p:nvCxnSpPr>
        <p:spPr>
          <a:xfrm rot="10800000" flipV="1">
            <a:off x="6676845" y="5344067"/>
            <a:ext cx="1388854" cy="34507"/>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Seams</a:t>
            </a:r>
            <a:endParaRPr lang="en-US" dirty="0"/>
          </a:p>
        </p:txBody>
      </p:sp>
      <p:pic>
        <p:nvPicPr>
          <p:cNvPr id="10243" name="Picture 3" descr="E:\My Dropbox\PanoramaPaper\fig\old or unused\cylindrical_setup.png"/>
          <p:cNvPicPr>
            <a:picLocks noChangeAspect="1" noChangeArrowheads="1"/>
          </p:cNvPicPr>
          <p:nvPr/>
        </p:nvPicPr>
        <p:blipFill>
          <a:blip r:embed="rId2" cstate="print"/>
          <a:srcRect/>
          <a:stretch>
            <a:fillRect/>
          </a:stretch>
        </p:blipFill>
        <p:spPr bwMode="auto">
          <a:xfrm>
            <a:off x="3602883" y="630986"/>
            <a:ext cx="3318647" cy="3138758"/>
          </a:xfrm>
          <a:prstGeom prst="rect">
            <a:avLst/>
          </a:prstGeom>
          <a:noFill/>
        </p:spPr>
      </p:pic>
      <p:cxnSp>
        <p:nvCxnSpPr>
          <p:cNvPr id="29" name="Straight Connector 28"/>
          <p:cNvCxnSpPr/>
          <p:nvPr/>
        </p:nvCxnSpPr>
        <p:spPr>
          <a:xfrm rot="5400000">
            <a:off x="3994030" y="2863970"/>
            <a:ext cx="1613140" cy="6038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4" idx="4"/>
            <a:endCxn id="35" idx="3"/>
          </p:cNvCxnSpPr>
          <p:nvPr/>
        </p:nvCxnSpPr>
        <p:spPr>
          <a:xfrm rot="5400000">
            <a:off x="4086850" y="2576971"/>
            <a:ext cx="694168" cy="261759"/>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5" idx="6"/>
          </p:cNvCxnSpPr>
          <p:nvPr/>
        </p:nvCxnSpPr>
        <p:spPr>
          <a:xfrm>
            <a:off x="4428227" y="3009186"/>
            <a:ext cx="928780" cy="10063"/>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616572" y="2231371"/>
            <a:ext cx="727494" cy="831011"/>
          </a:xfrm>
          <a:prstGeom prst="line">
            <a:avLst/>
          </a:prstGeom>
          <a:ln w="2857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491488" y="2231369"/>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281578" y="2944487"/>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065699" y="5279369"/>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33404" y="4402350"/>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676845" y="5313876"/>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293744" y="2947362"/>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5" idx="5"/>
          </p:cNvCxnSpPr>
          <p:nvPr/>
        </p:nvCxnSpPr>
        <p:spPr>
          <a:xfrm rot="16200000" flipH="1">
            <a:off x="1489225" y="4385183"/>
            <a:ext cx="730889" cy="934347"/>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3"/>
          </p:cNvCxnSpPr>
          <p:nvPr/>
        </p:nvCxnSpPr>
        <p:spPr>
          <a:xfrm rot="5400000">
            <a:off x="761097" y="4710655"/>
            <a:ext cx="746445" cy="2989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6" idx="6"/>
          </p:cNvCxnSpPr>
          <p:nvPr/>
        </p:nvCxnSpPr>
        <p:spPr>
          <a:xfrm rot="10800000">
            <a:off x="1035159" y="5257802"/>
            <a:ext cx="1265209" cy="5749"/>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231356" y="5164346"/>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88509" y="5193102"/>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62323" y="4376466"/>
            <a:ext cx="146649" cy="129397"/>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lide Number Placeholder 39"/>
          <p:cNvSpPr>
            <a:spLocks noGrp="1"/>
          </p:cNvSpPr>
          <p:nvPr>
            <p:ph type="sldNum" sz="quarter" idx="12"/>
          </p:nvPr>
        </p:nvSpPr>
        <p:spPr/>
        <p:txBody>
          <a:bodyPr/>
          <a:lstStyle/>
          <a:p>
            <a:fld id="{63F5ADAA-5DC3-4F8F-8DAF-00A154A7BFBA}"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Rendering Performance</a:t>
            </a:r>
            <a:endParaRPr lang="en-CA" dirty="0"/>
          </a:p>
        </p:txBody>
      </p:sp>
      <p:sp>
        <p:nvSpPr>
          <p:cNvPr id="3" name="Content Placeholder 2"/>
          <p:cNvSpPr>
            <a:spLocks noGrp="1"/>
          </p:cNvSpPr>
          <p:nvPr>
            <p:ph idx="1"/>
          </p:nvPr>
        </p:nvSpPr>
        <p:spPr/>
        <p:txBody>
          <a:bodyPr/>
          <a:lstStyle/>
          <a:p>
            <a:r>
              <a:rPr lang="en-CA" dirty="0" smtClean="0"/>
              <a:t>Single pass algorithm</a:t>
            </a:r>
          </a:p>
          <a:p>
            <a:r>
              <a:rPr lang="en-CA" dirty="0" smtClean="0"/>
              <a:t>60 fps with 100K polygons on </a:t>
            </a:r>
            <a:r>
              <a:rPr lang="en-CA" sz="2400" dirty="0" smtClean="0"/>
              <a:t>NVIDIA 8800 GTS</a:t>
            </a:r>
            <a:endParaRPr lang="en-CA" dirty="0" smtClean="0"/>
          </a:p>
          <a:p>
            <a:endParaRPr lang="en-CA" dirty="0"/>
          </a:p>
        </p:txBody>
      </p:sp>
      <p:sp>
        <p:nvSpPr>
          <p:cNvPr id="4" name="Slide Number Placeholder 3"/>
          <p:cNvSpPr>
            <a:spLocks noGrp="1"/>
          </p:cNvSpPr>
          <p:nvPr>
            <p:ph type="sldNum" sz="quarter" idx="12"/>
          </p:nvPr>
        </p:nvSpPr>
        <p:spPr/>
        <p:txBody>
          <a:bodyPr/>
          <a:lstStyle/>
          <a:p>
            <a:fld id="{63F5ADAA-5DC3-4F8F-8DAF-00A154A7BFBA}"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2595"/>
            <a:ext cx="7772400" cy="914400"/>
          </a:xfrm>
        </p:spPr>
        <p:txBody>
          <a:bodyPr/>
          <a:lstStyle/>
          <a:p>
            <a:r>
              <a:rPr lang="en-US" dirty="0" smtClean="0"/>
              <a:t>Application:</a:t>
            </a:r>
            <a:br>
              <a:rPr lang="en-US" dirty="0" smtClean="0"/>
            </a:br>
            <a:r>
              <a:rPr lang="en-US" sz="2800" dirty="0" smtClean="0"/>
              <a:t>Custom Panorama</a:t>
            </a:r>
            <a:endParaRPr lang="en-US" dirty="0"/>
          </a:p>
        </p:txBody>
      </p:sp>
      <p:pic>
        <p:nvPicPr>
          <p:cNvPr id="4" name="Picture 3" descr="E:\My Dropbox\PanoramaPaper\fig\example2\spherical.png"/>
          <p:cNvPicPr>
            <a:picLocks noChangeAspect="1" noChangeArrowheads="1"/>
          </p:cNvPicPr>
          <p:nvPr/>
        </p:nvPicPr>
        <p:blipFill>
          <a:blip r:embed="rId3" cstate="print"/>
          <a:srcRect/>
          <a:stretch>
            <a:fillRect/>
          </a:stretch>
        </p:blipFill>
        <p:spPr bwMode="auto">
          <a:xfrm>
            <a:off x="4214916" y="174356"/>
            <a:ext cx="4740049" cy="1975020"/>
          </a:xfrm>
          <a:prstGeom prst="rect">
            <a:avLst/>
          </a:prstGeom>
          <a:noFill/>
        </p:spPr>
      </p:pic>
      <p:pic>
        <p:nvPicPr>
          <p:cNvPr id="5" name="Picture 3" descr="E:\My Dropbox\PanoramaPaper\fig\example2\hallway12a.png"/>
          <p:cNvPicPr>
            <a:picLocks noChangeAspect="1" noChangeArrowheads="1"/>
          </p:cNvPicPr>
          <p:nvPr/>
        </p:nvPicPr>
        <p:blipFill>
          <a:blip r:embed="rId4" cstate="print"/>
          <a:srcRect/>
          <a:stretch>
            <a:fillRect/>
          </a:stretch>
        </p:blipFill>
        <p:spPr bwMode="auto">
          <a:xfrm>
            <a:off x="4214916" y="2405575"/>
            <a:ext cx="4740049" cy="1975021"/>
          </a:xfrm>
          <a:prstGeom prst="rect">
            <a:avLst/>
          </a:prstGeom>
          <a:noFill/>
        </p:spPr>
      </p:pic>
      <p:pic>
        <p:nvPicPr>
          <p:cNvPr id="6" name="Picture 2" descr="E:\My Dropbox\PanoramaPaper\fig\example2\hallway12b.png"/>
          <p:cNvPicPr>
            <a:picLocks noChangeAspect="1" noChangeArrowheads="1"/>
          </p:cNvPicPr>
          <p:nvPr/>
        </p:nvPicPr>
        <p:blipFill>
          <a:blip r:embed="rId5" cstate="print"/>
          <a:srcRect/>
          <a:stretch>
            <a:fillRect/>
          </a:stretch>
        </p:blipFill>
        <p:spPr bwMode="auto">
          <a:xfrm>
            <a:off x="4214915" y="4636795"/>
            <a:ext cx="4740050" cy="1975021"/>
          </a:xfrm>
          <a:prstGeom prst="rect">
            <a:avLst/>
          </a:prstGeom>
          <a:noFill/>
        </p:spPr>
      </p:pic>
      <p:grpSp>
        <p:nvGrpSpPr>
          <p:cNvPr id="11" name="Group 10"/>
          <p:cNvGrpSpPr/>
          <p:nvPr/>
        </p:nvGrpSpPr>
        <p:grpSpPr>
          <a:xfrm>
            <a:off x="407375" y="1778977"/>
            <a:ext cx="3637087" cy="2564423"/>
            <a:chOff x="794238" y="2209800"/>
            <a:chExt cx="3048000" cy="2098431"/>
          </a:xfrm>
        </p:grpSpPr>
        <p:sp>
          <p:nvSpPr>
            <p:cNvPr id="10" name="Rectangle 9"/>
            <p:cNvSpPr/>
            <p:nvPr/>
          </p:nvSpPr>
          <p:spPr>
            <a:xfrm>
              <a:off x="794238" y="2209800"/>
              <a:ext cx="3048000" cy="2098431"/>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266" name="Picture 2" descr="E:\My Dropbox\PanoramaPaper\fig\example2\hallway11_outline.png"/>
            <p:cNvPicPr>
              <a:picLocks noChangeAspect="1" noChangeArrowheads="1"/>
            </p:cNvPicPr>
            <p:nvPr/>
          </p:nvPicPr>
          <p:blipFill>
            <a:blip r:embed="rId6" cstate="print"/>
            <a:srcRect/>
            <a:stretch>
              <a:fillRect/>
            </a:stretch>
          </p:blipFill>
          <p:spPr bwMode="auto">
            <a:xfrm>
              <a:off x="924300" y="2349109"/>
              <a:ext cx="2787877" cy="1819813"/>
            </a:xfrm>
            <a:prstGeom prst="rect">
              <a:avLst/>
            </a:prstGeom>
            <a:noFill/>
          </p:spPr>
        </p:pic>
      </p:grpSp>
      <p:grpSp>
        <p:nvGrpSpPr>
          <p:cNvPr id="13" name="Group 12"/>
          <p:cNvGrpSpPr/>
          <p:nvPr/>
        </p:nvGrpSpPr>
        <p:grpSpPr>
          <a:xfrm>
            <a:off x="1154720" y="4340580"/>
            <a:ext cx="2151187" cy="2517420"/>
            <a:chOff x="1251436" y="4528038"/>
            <a:chExt cx="1773117" cy="2074985"/>
          </a:xfrm>
        </p:grpSpPr>
        <p:sp>
          <p:nvSpPr>
            <p:cNvPr id="12" name="Rectangle 11"/>
            <p:cNvSpPr/>
            <p:nvPr/>
          </p:nvSpPr>
          <p:spPr>
            <a:xfrm>
              <a:off x="1251436" y="4528038"/>
              <a:ext cx="1773117" cy="2074985"/>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267" name="Picture 3" descr="E:\My Dropbox\PanoramaPaper\fig\example2\hallway11_profile.png"/>
            <p:cNvPicPr>
              <a:picLocks noChangeAspect="1" noChangeArrowheads="1"/>
            </p:cNvPicPr>
            <p:nvPr/>
          </p:nvPicPr>
          <p:blipFill>
            <a:blip r:embed="rId7" cstate="print"/>
            <a:srcRect/>
            <a:stretch>
              <a:fillRect/>
            </a:stretch>
          </p:blipFill>
          <p:spPr bwMode="auto">
            <a:xfrm>
              <a:off x="1392933" y="4674923"/>
              <a:ext cx="1490123" cy="1781214"/>
            </a:xfrm>
            <a:prstGeom prst="rect">
              <a:avLst/>
            </a:prstGeom>
            <a:noFill/>
          </p:spPr>
        </p:pic>
      </p:grpSp>
      <p:sp>
        <p:nvSpPr>
          <p:cNvPr id="9" name="Slide Number Placeholder 8"/>
          <p:cNvSpPr>
            <a:spLocks noGrp="1"/>
          </p:cNvSpPr>
          <p:nvPr>
            <p:ph type="sldNum" sz="quarter" idx="12"/>
          </p:nvPr>
        </p:nvSpPr>
        <p:spPr/>
        <p:txBody>
          <a:bodyPr/>
          <a:lstStyle/>
          <a:p>
            <a:fld id="{63F5ADAA-5DC3-4F8F-8DAF-00A154A7BFBA}"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br>
              <a:rPr lang="en-US" dirty="0" smtClean="0"/>
            </a:br>
            <a:r>
              <a:rPr lang="en-US" sz="2800" dirty="0" smtClean="0"/>
              <a:t>Re-projecting Panoramas</a:t>
            </a:r>
            <a:endParaRPr lang="en-US" dirty="0"/>
          </a:p>
        </p:txBody>
      </p:sp>
      <p:pic>
        <p:nvPicPr>
          <p:cNvPr id="12290" name="Picture 2" descr="E:\My Dropbox\PanoramaPaper\fig\reprojection_orig.jpg"/>
          <p:cNvPicPr>
            <a:picLocks noChangeAspect="1" noChangeArrowheads="1"/>
          </p:cNvPicPr>
          <p:nvPr/>
        </p:nvPicPr>
        <p:blipFill>
          <a:blip r:embed="rId2" cstate="print"/>
          <a:srcRect/>
          <a:stretch>
            <a:fillRect/>
          </a:stretch>
        </p:blipFill>
        <p:spPr bwMode="auto">
          <a:xfrm>
            <a:off x="0" y="2777265"/>
            <a:ext cx="9286876" cy="1090612"/>
          </a:xfrm>
          <a:prstGeom prst="rect">
            <a:avLst/>
          </a:prstGeom>
          <a:noFill/>
        </p:spPr>
      </p:pic>
      <p:pic>
        <p:nvPicPr>
          <p:cNvPr id="12291" name="Picture 3" descr="E:\My Dropbox\PanoramaPaper\fig\reprojection.jpg"/>
          <p:cNvPicPr>
            <a:picLocks noChangeAspect="1" noChangeArrowheads="1"/>
          </p:cNvPicPr>
          <p:nvPr/>
        </p:nvPicPr>
        <p:blipFill>
          <a:blip r:embed="rId3" cstate="print"/>
          <a:srcRect/>
          <a:stretch>
            <a:fillRect/>
          </a:stretch>
        </p:blipFill>
        <p:spPr bwMode="auto">
          <a:xfrm>
            <a:off x="0" y="4096676"/>
            <a:ext cx="9307902" cy="1748009"/>
          </a:xfrm>
          <a:prstGeom prst="rect">
            <a:avLst/>
          </a:prstGeom>
          <a:noFill/>
        </p:spPr>
      </p:pic>
      <p:sp>
        <p:nvSpPr>
          <p:cNvPr id="8" name="Slide Number Placeholder 7"/>
          <p:cNvSpPr>
            <a:spLocks noGrp="1"/>
          </p:cNvSpPr>
          <p:nvPr>
            <p:ph type="sldNum" sz="quarter" idx="12"/>
          </p:nvPr>
        </p:nvSpPr>
        <p:spPr/>
        <p:txBody>
          <a:bodyPr/>
          <a:lstStyle/>
          <a:p>
            <a:fld id="{63F5ADAA-5DC3-4F8F-8DAF-00A154A7BFBA}" type="slidenum">
              <a:rPr lang="en-US" smtClean="0"/>
              <a:pPr/>
              <a:t>48</a:t>
            </a:fld>
            <a:endParaRPr lang="en-US"/>
          </a:p>
        </p:txBody>
      </p:sp>
      <p:pic>
        <p:nvPicPr>
          <p:cNvPr id="9" name="Picture 2"/>
          <p:cNvPicPr>
            <a:picLocks noChangeAspect="1" noChangeArrowheads="1"/>
          </p:cNvPicPr>
          <p:nvPr/>
        </p:nvPicPr>
        <p:blipFill>
          <a:blip r:embed="rId4" cstate="print"/>
          <a:srcRect/>
          <a:stretch>
            <a:fillRect/>
          </a:stretch>
        </p:blipFill>
        <p:spPr bwMode="auto">
          <a:xfrm>
            <a:off x="6995174" y="126438"/>
            <a:ext cx="1841095" cy="2246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br>
              <a:rPr lang="en-US" dirty="0" smtClean="0"/>
            </a:br>
            <a:r>
              <a:rPr lang="en-US" sz="2800" dirty="0" smtClean="0"/>
              <a:t>Animated Projection</a:t>
            </a:r>
            <a:endParaRPr lang="en-US" dirty="0"/>
          </a:p>
        </p:txBody>
      </p:sp>
      <p:pic>
        <p:nvPicPr>
          <p:cNvPr id="13314" name="Picture 2" descr="E:\My Dropbox\PanoramaPaper\fig\example3\surface.PNG"/>
          <p:cNvPicPr>
            <a:picLocks noChangeAspect="1" noChangeArrowheads="1"/>
          </p:cNvPicPr>
          <p:nvPr/>
        </p:nvPicPr>
        <p:blipFill>
          <a:blip r:embed="rId3" cstate="print"/>
          <a:srcRect/>
          <a:stretch>
            <a:fillRect/>
          </a:stretch>
        </p:blipFill>
        <p:spPr bwMode="auto">
          <a:xfrm>
            <a:off x="131724" y="3931465"/>
            <a:ext cx="1888666" cy="1993780"/>
          </a:xfrm>
          <a:prstGeom prst="roundRect">
            <a:avLst>
              <a:gd name="adj" fmla="val 8594"/>
            </a:avLst>
          </a:prstGeom>
          <a:solidFill>
            <a:srgbClr val="FFFFFF">
              <a:shade val="85000"/>
            </a:srgbClr>
          </a:solidFill>
          <a:ln>
            <a:noFill/>
          </a:ln>
          <a:effectLst/>
        </p:spPr>
      </p:pic>
      <p:pic>
        <p:nvPicPr>
          <p:cNvPr id="13315" name="Picture 3" descr="E:\My Dropbox\PanoramaPaper\fig\old or unused\cylindrical_setup.png"/>
          <p:cNvPicPr>
            <a:picLocks noChangeAspect="1" noChangeArrowheads="1"/>
          </p:cNvPicPr>
          <p:nvPr/>
        </p:nvPicPr>
        <p:blipFill>
          <a:blip r:embed="rId4" cstate="print"/>
          <a:srcRect/>
          <a:stretch>
            <a:fillRect/>
          </a:stretch>
        </p:blipFill>
        <p:spPr bwMode="auto">
          <a:xfrm>
            <a:off x="127295" y="2113472"/>
            <a:ext cx="1859314" cy="1758529"/>
          </a:xfrm>
          <a:prstGeom prst="roundRect">
            <a:avLst>
              <a:gd name="adj" fmla="val 8594"/>
            </a:avLst>
          </a:prstGeom>
          <a:solidFill>
            <a:srgbClr val="FFFFFF">
              <a:shade val="85000"/>
            </a:srgbClr>
          </a:solidFill>
          <a:ln>
            <a:noFill/>
          </a:ln>
          <a:effectLst/>
        </p:spPr>
      </p:pic>
      <p:sp>
        <p:nvSpPr>
          <p:cNvPr id="7" name="Slide Number Placeholder 6"/>
          <p:cNvSpPr>
            <a:spLocks noGrp="1"/>
          </p:cNvSpPr>
          <p:nvPr>
            <p:ph type="sldNum" sz="quarter" idx="12"/>
          </p:nvPr>
        </p:nvSpPr>
        <p:spPr/>
        <p:txBody>
          <a:bodyPr/>
          <a:lstStyle/>
          <a:p>
            <a:fld id="{63F5ADAA-5DC3-4F8F-8DAF-00A154A7BFBA}" type="slidenum">
              <a:rPr lang="en-US" smtClean="0"/>
              <a:pPr/>
              <a:t>49</a:t>
            </a:fld>
            <a:endParaRPr lang="en-US"/>
          </a:p>
        </p:txBody>
      </p:sp>
      <p:pic>
        <p:nvPicPr>
          <p:cNvPr id="6" name="AnimatedPanorama.avi">
            <a:hlinkClick r:id="" action="ppaction://media"/>
          </p:cNvPr>
          <p:cNvPicPr>
            <a:picLocks noRot="1" noChangeAspect="1"/>
          </p:cNvPicPr>
          <p:nvPr>
            <a:videoFile r:link="rId1"/>
          </p:nvPr>
        </p:nvPicPr>
        <p:blipFill>
          <a:blip r:embed="rId5" cstate="print"/>
          <a:stretch>
            <a:fillRect/>
          </a:stretch>
        </p:blipFill>
        <p:spPr>
          <a:xfrm>
            <a:off x="2157884" y="2379262"/>
            <a:ext cx="6858000" cy="3486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960560" y="3581203"/>
            <a:ext cx="2248632" cy="2810804"/>
          </a:xfrm>
          <a:prstGeom prst="rect">
            <a:avLst/>
          </a:prstGeom>
          <a:noFill/>
          <a:ln w="9525">
            <a:noFill/>
            <a:miter lim="800000"/>
            <a:headEnd/>
            <a:tailEnd/>
          </a:ln>
        </p:spPr>
      </p:pic>
      <p:pic>
        <p:nvPicPr>
          <p:cNvPr id="11" name="Picture 6"/>
          <p:cNvPicPr>
            <a:picLocks noChangeAspect="1" noChangeArrowheads="1"/>
          </p:cNvPicPr>
          <p:nvPr/>
        </p:nvPicPr>
        <p:blipFill>
          <a:blip r:embed="rId3" cstate="print"/>
          <a:srcRect/>
          <a:stretch>
            <a:fillRect/>
          </a:stretch>
        </p:blipFill>
        <p:spPr bwMode="auto">
          <a:xfrm>
            <a:off x="3357919" y="4070846"/>
            <a:ext cx="4818928" cy="659415"/>
          </a:xfrm>
          <a:prstGeom prst="rect">
            <a:avLst/>
          </a:prstGeom>
          <a:noFill/>
          <a:ln w="9525">
            <a:noFill/>
            <a:miter lim="800000"/>
            <a:headEnd/>
            <a:tailEnd/>
          </a:ln>
        </p:spPr>
      </p:pic>
      <p:sp>
        <p:nvSpPr>
          <p:cNvPr id="16" name="Rectangle 15"/>
          <p:cNvSpPr/>
          <p:nvPr/>
        </p:nvSpPr>
        <p:spPr>
          <a:xfrm>
            <a:off x="1533131" y="6088672"/>
            <a:ext cx="357190" cy="2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p:cNvSpPr>
            <a:spLocks noGrp="1"/>
          </p:cNvSpPr>
          <p:nvPr>
            <p:ph type="sldNum" sz="quarter" idx="12"/>
          </p:nvPr>
        </p:nvSpPr>
        <p:spPr/>
        <p:txBody>
          <a:bodyPr/>
          <a:lstStyle/>
          <a:p>
            <a:fld id="{63F5ADAA-5DC3-4F8F-8DAF-00A154A7BFBA}" type="slidenum">
              <a:rPr lang="en-US" smtClean="0">
                <a:solidFill>
                  <a:schemeClr val="bg1"/>
                </a:solidFill>
              </a:rPr>
              <a:pPr/>
              <a:t>5</a:t>
            </a:fld>
            <a:endParaRPr lang="en-US" dirty="0">
              <a:solidFill>
                <a:schemeClr val="bg1"/>
              </a:solidFill>
            </a:endParaRPr>
          </a:p>
        </p:txBody>
      </p:sp>
      <p:sp>
        <p:nvSpPr>
          <p:cNvPr id="12" name="TextBox 11"/>
          <p:cNvSpPr txBox="1"/>
          <p:nvPr/>
        </p:nvSpPr>
        <p:spPr>
          <a:xfrm>
            <a:off x="5480111" y="5021578"/>
            <a:ext cx="1034988" cy="461665"/>
          </a:xfrm>
          <a:prstGeom prst="rect">
            <a:avLst/>
          </a:prstGeom>
          <a:solidFill>
            <a:schemeClr val="tx1"/>
          </a:solidFill>
          <a:ln>
            <a:noFill/>
          </a:ln>
        </p:spPr>
        <p:txBody>
          <a:bodyPr wrap="square" rtlCol="0">
            <a:spAutoFit/>
          </a:bodyPr>
          <a:lstStyle/>
          <a:p>
            <a:r>
              <a:rPr lang="en-CA" sz="2400" i="1" dirty="0" err="1" smtClean="0">
                <a:solidFill>
                  <a:schemeClr val="bg1"/>
                </a:solidFill>
                <a:latin typeface="JasmineUPC" pitchFamily="18" charset="-34"/>
                <a:cs typeface="JasmineUPC" pitchFamily="18" charset="-34"/>
              </a:rPr>
              <a:t>i</a:t>
            </a:r>
            <a:r>
              <a:rPr lang="en-CA" sz="2400" i="1" dirty="0" smtClean="0">
                <a:solidFill>
                  <a:schemeClr val="bg1"/>
                </a:solidFill>
                <a:latin typeface="JasmineUPC" pitchFamily="18" charset="-34"/>
                <a:cs typeface="JasmineUPC" pitchFamily="18" charset="-34"/>
              </a:rPr>
              <a:t> =    R</a:t>
            </a:r>
            <a:endParaRPr lang="en-CA" sz="2400" i="1" dirty="0">
              <a:solidFill>
                <a:schemeClr val="bg1"/>
              </a:solidFill>
              <a:latin typeface="JasmineUPC" pitchFamily="18" charset="-34"/>
              <a:cs typeface="JasmineUPC" pitchFamily="18" charset="-34"/>
            </a:endParaRPr>
          </a:p>
        </p:txBody>
      </p:sp>
      <p:pic>
        <p:nvPicPr>
          <p:cNvPr id="58370" name="Picture 2"/>
          <p:cNvPicPr>
            <a:picLocks noChangeAspect="1" noChangeArrowheads="1"/>
          </p:cNvPicPr>
          <p:nvPr/>
        </p:nvPicPr>
        <p:blipFill>
          <a:blip r:embed="rId4" cstate="print"/>
          <a:srcRect/>
          <a:stretch>
            <a:fillRect/>
          </a:stretch>
        </p:blipFill>
        <p:spPr bwMode="auto">
          <a:xfrm>
            <a:off x="6272091" y="5153463"/>
            <a:ext cx="95250" cy="200025"/>
          </a:xfrm>
          <a:prstGeom prst="rect">
            <a:avLst/>
          </a:prstGeom>
          <a:noFill/>
          <a:ln w="9525">
            <a:noFill/>
            <a:miter lim="800000"/>
            <a:headEnd/>
            <a:tailEnd/>
          </a:ln>
        </p:spPr>
      </p:pic>
      <p:pic>
        <p:nvPicPr>
          <p:cNvPr id="58371" name="Picture 3"/>
          <p:cNvPicPr>
            <a:picLocks noChangeAspect="1" noChangeArrowheads="1"/>
          </p:cNvPicPr>
          <p:nvPr/>
        </p:nvPicPr>
        <p:blipFill>
          <a:blip r:embed="rId5" cstate="print"/>
          <a:srcRect/>
          <a:stretch>
            <a:fillRect/>
          </a:stretch>
        </p:blipFill>
        <p:spPr bwMode="auto">
          <a:xfrm>
            <a:off x="5884251" y="5194422"/>
            <a:ext cx="171450" cy="161925"/>
          </a:xfrm>
          <a:prstGeom prst="rect">
            <a:avLst/>
          </a:prstGeom>
          <a:noFill/>
          <a:ln w="9525">
            <a:noFill/>
            <a:miter lim="800000"/>
            <a:headEnd/>
            <a:tailEnd/>
          </a:ln>
        </p:spPr>
      </p:pic>
      <p:pic>
        <p:nvPicPr>
          <p:cNvPr id="19" name="Picture 1"/>
          <p:cNvPicPr>
            <a:picLocks noChangeAspect="1" noChangeArrowheads="1"/>
          </p:cNvPicPr>
          <p:nvPr/>
        </p:nvPicPr>
        <p:blipFill>
          <a:blip r:embed="rId6" cstate="print"/>
          <a:srcRect/>
          <a:stretch>
            <a:fillRect/>
          </a:stretch>
        </p:blipFill>
        <p:spPr bwMode="auto">
          <a:xfrm>
            <a:off x="912934" y="417268"/>
            <a:ext cx="7353300" cy="2752725"/>
          </a:xfrm>
          <a:prstGeom prst="rect">
            <a:avLst/>
          </a:prstGeom>
          <a:noFill/>
          <a:ln w="9525">
            <a:noFill/>
            <a:miter lim="800000"/>
            <a:headEnd/>
            <a:tailEnd/>
          </a:ln>
        </p:spPr>
      </p:pic>
      <p:sp>
        <p:nvSpPr>
          <p:cNvPr id="22" name="TextBox 21"/>
          <p:cNvSpPr txBox="1"/>
          <p:nvPr/>
        </p:nvSpPr>
        <p:spPr>
          <a:xfrm>
            <a:off x="1910732" y="6550223"/>
            <a:ext cx="6652975" cy="307777"/>
          </a:xfrm>
          <a:prstGeom prst="rect">
            <a:avLst/>
          </a:prstGeom>
          <a:noFill/>
        </p:spPr>
        <p:txBody>
          <a:bodyPr wrap="none" rtlCol="0">
            <a:spAutoFit/>
          </a:bodyPr>
          <a:lstStyle/>
          <a:p>
            <a:r>
              <a:rPr lang="en-US" sz="1400" dirty="0" smtClean="0">
                <a:solidFill>
                  <a:schemeClr val="bg2">
                    <a:lumMod val="75000"/>
                  </a:schemeClr>
                </a:solidFill>
              </a:rPr>
              <a:t>Figure from </a:t>
            </a:r>
            <a:r>
              <a:rPr lang="en-US" sz="1400" i="1" dirty="0" smtClean="0">
                <a:solidFill>
                  <a:schemeClr val="bg2">
                    <a:lumMod val="75000"/>
                  </a:schemeClr>
                </a:solidFill>
              </a:rPr>
              <a:t>Transformations &amp; Projection in Computer Graphics</a:t>
            </a:r>
            <a:r>
              <a:rPr lang="en-US" sz="1400" dirty="0" smtClean="0">
                <a:solidFill>
                  <a:schemeClr val="bg2">
                    <a:lumMod val="75000"/>
                  </a:schemeClr>
                </a:solidFill>
              </a:rPr>
              <a:t>, Salomon, Springer, 2006</a:t>
            </a:r>
            <a:endParaRPr lang="en-US" sz="1400"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br>
              <a:rPr lang="en-US" dirty="0" smtClean="0"/>
            </a:br>
            <a:r>
              <a:rPr lang="en-US" sz="2800" dirty="0" smtClean="0"/>
              <a:t>Interactive Local Editing</a:t>
            </a:r>
            <a:endParaRPr lang="en-US" dirty="0"/>
          </a:p>
        </p:txBody>
      </p:sp>
      <p:pic>
        <p:nvPicPr>
          <p:cNvPr id="14339" name="Picture 3" descr="E:\My Dropbox\PanoramaPaper\fig\interactive_raytraced_orig.png"/>
          <p:cNvPicPr>
            <a:picLocks noChangeAspect="1" noChangeArrowheads="1"/>
          </p:cNvPicPr>
          <p:nvPr/>
        </p:nvPicPr>
        <p:blipFill>
          <a:blip r:embed="rId2" cstate="print"/>
          <a:srcRect/>
          <a:stretch>
            <a:fillRect/>
          </a:stretch>
        </p:blipFill>
        <p:spPr bwMode="auto">
          <a:xfrm>
            <a:off x="193197" y="1767154"/>
            <a:ext cx="6175116" cy="2210042"/>
          </a:xfrm>
          <a:prstGeom prst="rect">
            <a:avLst/>
          </a:prstGeom>
          <a:noFill/>
        </p:spPr>
      </p:pic>
      <p:pic>
        <p:nvPicPr>
          <p:cNvPr id="14340" name="Picture 4" descr="E:\My Dropbox\PanoramaPaper\fig\interactive_raytraced.png"/>
          <p:cNvPicPr>
            <a:picLocks noChangeAspect="1" noChangeArrowheads="1"/>
          </p:cNvPicPr>
          <p:nvPr/>
        </p:nvPicPr>
        <p:blipFill>
          <a:blip r:embed="rId3" cstate="print"/>
          <a:srcRect/>
          <a:stretch>
            <a:fillRect/>
          </a:stretch>
        </p:blipFill>
        <p:spPr bwMode="auto">
          <a:xfrm>
            <a:off x="194508" y="4246023"/>
            <a:ext cx="6170782" cy="2208490"/>
          </a:xfrm>
          <a:prstGeom prst="rect">
            <a:avLst/>
          </a:prstGeom>
          <a:noFill/>
        </p:spPr>
      </p:pic>
      <p:pic>
        <p:nvPicPr>
          <p:cNvPr id="14341" name="Picture 5" descr="E:\My Dropbox\PanoramaPaper\fig\interactive_raytraced_orig_crop.png"/>
          <p:cNvPicPr>
            <a:picLocks noChangeAspect="1" noChangeArrowheads="1"/>
          </p:cNvPicPr>
          <p:nvPr/>
        </p:nvPicPr>
        <p:blipFill>
          <a:blip r:embed="rId4" cstate="print"/>
          <a:srcRect/>
          <a:stretch>
            <a:fillRect/>
          </a:stretch>
        </p:blipFill>
        <p:spPr bwMode="auto">
          <a:xfrm>
            <a:off x="6533965" y="133164"/>
            <a:ext cx="2481448" cy="3044721"/>
          </a:xfrm>
          <a:prstGeom prst="rect">
            <a:avLst/>
          </a:prstGeom>
          <a:noFill/>
        </p:spPr>
      </p:pic>
      <p:pic>
        <p:nvPicPr>
          <p:cNvPr id="14342" name="Picture 6" descr="E:\My Dropbox\PanoramaPaper\fig\interactive_raytraced_crop.png"/>
          <p:cNvPicPr>
            <a:picLocks noChangeAspect="1" noChangeArrowheads="1"/>
          </p:cNvPicPr>
          <p:nvPr/>
        </p:nvPicPr>
        <p:blipFill>
          <a:blip r:embed="rId5" cstate="print"/>
          <a:srcRect/>
          <a:stretch>
            <a:fillRect/>
          </a:stretch>
        </p:blipFill>
        <p:spPr bwMode="auto">
          <a:xfrm>
            <a:off x="6551720" y="3515451"/>
            <a:ext cx="2473835" cy="3035380"/>
          </a:xfrm>
          <a:prstGeom prst="rect">
            <a:avLst/>
          </a:prstGeom>
          <a:noFill/>
        </p:spPr>
      </p:pic>
      <p:sp>
        <p:nvSpPr>
          <p:cNvPr id="11" name="Slide Number Placeholder 10"/>
          <p:cNvSpPr>
            <a:spLocks noGrp="1"/>
          </p:cNvSpPr>
          <p:nvPr>
            <p:ph type="sldNum" sz="quarter" idx="12"/>
          </p:nvPr>
        </p:nvSpPr>
        <p:spPr/>
        <p:txBody>
          <a:bodyPr/>
          <a:lstStyle/>
          <a:p>
            <a:fld id="{63F5ADAA-5DC3-4F8F-8DAF-00A154A7BFBA}" type="slidenum">
              <a:rPr lang="en-US" smtClean="0"/>
              <a:pPr/>
              <a:t>50</a:t>
            </a:fld>
            <a:endParaRPr lang="en-US"/>
          </a:p>
        </p:txBody>
      </p:sp>
      <p:pic>
        <p:nvPicPr>
          <p:cNvPr id="14345" name="Picture 9" descr="E:\My Dropbox\PanoramaPaper\fig\interactive_surface2.png"/>
          <p:cNvPicPr>
            <a:picLocks noChangeAspect="1" noChangeArrowheads="1"/>
          </p:cNvPicPr>
          <p:nvPr/>
        </p:nvPicPr>
        <p:blipFill>
          <a:blip r:embed="rId6" cstate="print"/>
          <a:srcRect/>
          <a:stretch>
            <a:fillRect/>
          </a:stretch>
        </p:blipFill>
        <p:spPr bwMode="auto">
          <a:xfrm>
            <a:off x="4988047" y="0"/>
            <a:ext cx="1188468" cy="1192914"/>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br>
              <a:rPr lang="en-US" dirty="0" smtClean="0"/>
            </a:br>
            <a:r>
              <a:rPr lang="en-US" sz="2800" dirty="0" smtClean="0"/>
              <a:t>Interactive Local Editing</a:t>
            </a:r>
            <a:endParaRPr lang="en-US" dirty="0"/>
          </a:p>
        </p:txBody>
      </p:sp>
      <p:sp>
        <p:nvSpPr>
          <p:cNvPr id="7" name="Slide Number Placeholder 6"/>
          <p:cNvSpPr>
            <a:spLocks noGrp="1"/>
          </p:cNvSpPr>
          <p:nvPr>
            <p:ph type="sldNum" sz="quarter" idx="12"/>
          </p:nvPr>
        </p:nvSpPr>
        <p:spPr/>
        <p:txBody>
          <a:bodyPr/>
          <a:lstStyle/>
          <a:p>
            <a:fld id="{63F5ADAA-5DC3-4F8F-8DAF-00A154A7BFBA}" type="slidenum">
              <a:rPr lang="en-US" smtClean="0"/>
              <a:pPr/>
              <a:t>51</a:t>
            </a:fld>
            <a:endParaRPr lang="en-US"/>
          </a:p>
        </p:txBody>
      </p:sp>
      <p:pic>
        <p:nvPicPr>
          <p:cNvPr id="4" name="InteractiveEditing.avi">
            <a:hlinkClick r:id="" action="ppaction://media"/>
          </p:cNvPr>
          <p:cNvPicPr>
            <a:picLocks noRot="1" noChangeAspect="1"/>
          </p:cNvPicPr>
          <p:nvPr>
            <a:videoFile r:link="rId1"/>
          </p:nvPr>
        </p:nvPicPr>
        <p:blipFill>
          <a:blip r:embed="rId3" cstate="print"/>
          <a:stretch>
            <a:fillRect/>
          </a:stretch>
        </p:blipFill>
        <p:spPr>
          <a:xfrm>
            <a:off x="990077" y="1925724"/>
            <a:ext cx="7143750" cy="453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646981" y="1783560"/>
            <a:ext cx="8039819" cy="4572000"/>
          </a:xfrm>
        </p:spPr>
        <p:txBody>
          <a:bodyPr/>
          <a:lstStyle/>
          <a:p>
            <a:r>
              <a:rPr lang="en-US" dirty="0" smtClean="0"/>
              <a:t>Use of modeling to define a projection.</a:t>
            </a:r>
          </a:p>
          <a:p>
            <a:r>
              <a:rPr lang="en-US" dirty="0" smtClean="0"/>
              <a:t>Use of Arc-length to dictate parameterization.</a:t>
            </a:r>
          </a:p>
          <a:p>
            <a:r>
              <a:rPr lang="en-US" dirty="0" smtClean="0"/>
              <a:t>Visual means for creating panoramas.</a:t>
            </a:r>
          </a:p>
          <a:p>
            <a:r>
              <a:rPr lang="en-US" dirty="0" err="1" smtClean="0"/>
              <a:t>Realtime</a:t>
            </a:r>
            <a:r>
              <a:rPr lang="en-US" dirty="0" smtClean="0"/>
              <a:t> GPU based rendering of panoramas.</a:t>
            </a:r>
            <a:endParaRPr lang="en-US" dirty="0"/>
          </a:p>
        </p:txBody>
      </p:sp>
      <p:sp>
        <p:nvSpPr>
          <p:cNvPr id="4" name="Slide Number Placeholder 3"/>
          <p:cNvSpPr>
            <a:spLocks noGrp="1"/>
          </p:cNvSpPr>
          <p:nvPr>
            <p:ph type="sldNum" sz="quarter" idx="12"/>
          </p:nvPr>
        </p:nvSpPr>
        <p:spPr/>
        <p:txBody>
          <a:bodyPr/>
          <a:lstStyle/>
          <a:p>
            <a:fld id="{63F5ADAA-5DC3-4F8F-8DAF-00A154A7BFBA}"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694593"/>
            <a:ext cx="7772400" cy="5623912"/>
          </a:xfrm>
          <a:effectLst/>
        </p:spPr>
        <p:txBody>
          <a:bodyPr/>
          <a:lstStyle/>
          <a:p>
            <a:pPr algn="ctr"/>
            <a:r>
              <a:rPr lang="en-US" dirty="0" smtClean="0">
                <a:effectLst>
                  <a:outerShdw blurRad="50800" dist="38100" dir="5400000" algn="t" rotWithShape="0">
                    <a:prstClr val="black">
                      <a:alpha val="40000"/>
                    </a:prstClr>
                  </a:outerShdw>
                </a:effectLst>
              </a:rPr>
              <a:t>Thank-You</a:t>
            </a:r>
            <a:endParaRPr lang="en-US" dirty="0">
              <a:effectLst>
                <a:outerShdw blurRad="50800" dist="38100" dir="5400000" algn="t" rotWithShape="0">
                  <a:prstClr val="black">
                    <a:alpha val="40000"/>
                  </a:prstClr>
                </a:outerShdw>
              </a:effectLst>
            </a:endParaRPr>
          </a:p>
        </p:txBody>
      </p:sp>
      <p:sp>
        <p:nvSpPr>
          <p:cNvPr id="6" name="Slide Number Placeholder 5"/>
          <p:cNvSpPr>
            <a:spLocks noGrp="1"/>
          </p:cNvSpPr>
          <p:nvPr>
            <p:ph type="sldNum" sz="quarter" idx="12"/>
          </p:nvPr>
        </p:nvSpPr>
        <p:spPr/>
        <p:txBody>
          <a:bodyPr/>
          <a:lstStyle/>
          <a:p>
            <a:fld id="{63F5ADAA-5DC3-4F8F-8DAF-00A154A7BFBA}" type="slidenum">
              <a:rPr lang="en-US" smtClean="0"/>
              <a:pPr/>
              <a:t>53</a:t>
            </a:fld>
            <a:endParaRPr lang="en-US"/>
          </a:p>
        </p:txBody>
      </p:sp>
      <p:pic>
        <p:nvPicPr>
          <p:cNvPr id="7" name="Picture 2" descr="E:\My Dropbox\PanoramaPaper\fig\example3\cylinderwindow.png"/>
          <p:cNvPicPr>
            <a:picLocks noChangeAspect="1" noChangeArrowheads="1"/>
          </p:cNvPicPr>
          <p:nvPr/>
        </p:nvPicPr>
        <p:blipFill>
          <a:blip r:embed="rId2" cstate="print"/>
          <a:srcRect/>
          <a:stretch>
            <a:fillRect/>
          </a:stretch>
        </p:blipFill>
        <p:spPr bwMode="auto">
          <a:xfrm>
            <a:off x="1411909" y="1783178"/>
            <a:ext cx="6858000" cy="2857500"/>
          </a:xfrm>
          <a:prstGeom prst="rect">
            <a:avLst/>
          </a:prstGeom>
          <a:noFill/>
          <a:effectLst>
            <a:reflection blurRad="6350" stA="50000" endA="300" endPos="55500" dist="50800" dir="5400000" sy="-100000" algn="bl" rotWithShape="0"/>
          </a:effectLst>
        </p:spPr>
      </p:pic>
      <p:pic>
        <p:nvPicPr>
          <p:cNvPr id="9" name="Picture 2"/>
          <p:cNvPicPr>
            <a:picLocks noChangeAspect="1" noChangeArrowheads="1"/>
          </p:cNvPicPr>
          <p:nvPr/>
        </p:nvPicPr>
        <p:blipFill>
          <a:blip r:embed="rId3" cstate="print"/>
          <a:srcRect/>
          <a:stretch>
            <a:fillRect/>
          </a:stretch>
        </p:blipFill>
        <p:spPr bwMode="auto">
          <a:xfrm>
            <a:off x="7965949" y="139378"/>
            <a:ext cx="981075" cy="1028700"/>
          </a:xfrm>
          <a:prstGeom prst="rect">
            <a:avLst/>
          </a:prstGeom>
          <a:noFill/>
          <a:ln w="9525">
            <a:noFill/>
            <a:miter lim="800000"/>
            <a:headEnd/>
            <a:tailEnd/>
          </a:ln>
          <a:effectLst>
            <a:reflection blurRad="6350" stA="50000" endA="300" endPos="55500" dist="508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p:cNvSpPr/>
          <p:nvPr/>
        </p:nvSpPr>
        <p:spPr>
          <a:xfrm>
            <a:off x="5515720" y="4835768"/>
            <a:ext cx="1131265" cy="6330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ndalus" pitchFamily="18" charset="-78"/>
              <a:cs typeface="Andalus" pitchFamily="18" charset="-78"/>
            </a:endParaRPr>
          </a:p>
        </p:txBody>
      </p:sp>
      <p:sp>
        <p:nvSpPr>
          <p:cNvPr id="18" name="Rectangle 17"/>
          <p:cNvSpPr/>
          <p:nvPr/>
        </p:nvSpPr>
        <p:spPr>
          <a:xfrm>
            <a:off x="905619" y="3420207"/>
            <a:ext cx="2734396" cy="29014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ndalus" pitchFamily="18" charset="-78"/>
              <a:cs typeface="Andalus" pitchFamily="18" charset="-78"/>
            </a:endParaRPr>
          </a:p>
        </p:txBody>
      </p:sp>
      <p:sp>
        <p:nvSpPr>
          <p:cNvPr id="17" name="Slide Number Placeholder 16"/>
          <p:cNvSpPr>
            <a:spLocks noGrp="1"/>
          </p:cNvSpPr>
          <p:nvPr>
            <p:ph type="sldNum" sz="quarter" idx="12"/>
          </p:nvPr>
        </p:nvSpPr>
        <p:spPr/>
        <p:txBody>
          <a:bodyPr/>
          <a:lstStyle/>
          <a:p>
            <a:fld id="{63F5ADAA-5DC3-4F8F-8DAF-00A154A7BFBA}" type="slidenum">
              <a:rPr lang="en-US" smtClean="0">
                <a:solidFill>
                  <a:schemeClr val="bg1"/>
                </a:solidFill>
              </a:rPr>
              <a:pPr/>
              <a:t>6</a:t>
            </a:fld>
            <a:endParaRPr lang="en-US" dirty="0">
              <a:solidFill>
                <a:schemeClr val="bg1"/>
              </a:solidFill>
            </a:endParaRPr>
          </a:p>
        </p:txBody>
      </p:sp>
      <p:cxnSp>
        <p:nvCxnSpPr>
          <p:cNvPr id="22" name="Straight Arrow Connector 21"/>
          <p:cNvCxnSpPr/>
          <p:nvPr/>
        </p:nvCxnSpPr>
        <p:spPr>
          <a:xfrm rot="16200000" flipV="1">
            <a:off x="254983" y="5002824"/>
            <a:ext cx="2233244" cy="35166"/>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107834" y="3657597"/>
            <a:ext cx="251992" cy="400110"/>
          </a:xfrm>
          <a:prstGeom prst="rect">
            <a:avLst/>
          </a:prstGeom>
          <a:noFill/>
          <a:ln>
            <a:noFill/>
          </a:ln>
        </p:spPr>
        <p:txBody>
          <a:bodyPr wrap="none" rtlCol="0">
            <a:spAutoFit/>
          </a:bodyPr>
          <a:lstStyle/>
          <a:p>
            <a:r>
              <a:rPr lang="en-CA" sz="2000" i="1" dirty="0" smtClean="0">
                <a:solidFill>
                  <a:schemeClr val="bg1"/>
                </a:solidFill>
                <a:latin typeface="JasmineUPC" pitchFamily="18" charset="-34"/>
                <a:cs typeface="JasmineUPC" pitchFamily="18" charset="-34"/>
              </a:rPr>
              <a:t>z</a:t>
            </a:r>
            <a:endParaRPr lang="en-CA" sz="2000" i="1" dirty="0">
              <a:solidFill>
                <a:schemeClr val="bg1"/>
              </a:solidFill>
              <a:latin typeface="JasmineUPC" pitchFamily="18" charset="-34"/>
              <a:cs typeface="JasmineUPC" pitchFamily="18" charset="-34"/>
            </a:endParaRPr>
          </a:p>
        </p:txBody>
      </p:sp>
      <p:cxnSp>
        <p:nvCxnSpPr>
          <p:cNvPr id="27" name="Straight Arrow Connector 26"/>
          <p:cNvCxnSpPr/>
          <p:nvPr/>
        </p:nvCxnSpPr>
        <p:spPr>
          <a:xfrm>
            <a:off x="967157" y="5477606"/>
            <a:ext cx="2470638" cy="1588"/>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pic>
        <p:nvPicPr>
          <p:cNvPr id="56322" name="Picture 2"/>
          <p:cNvPicPr>
            <a:picLocks noChangeAspect="1" noChangeArrowheads="1"/>
          </p:cNvPicPr>
          <p:nvPr/>
        </p:nvPicPr>
        <p:blipFill>
          <a:blip r:embed="rId2" cstate="print"/>
          <a:srcRect/>
          <a:stretch>
            <a:fillRect/>
          </a:stretch>
        </p:blipFill>
        <p:spPr bwMode="auto">
          <a:xfrm>
            <a:off x="1864340" y="5822328"/>
            <a:ext cx="790575" cy="295275"/>
          </a:xfrm>
          <a:prstGeom prst="rect">
            <a:avLst/>
          </a:prstGeom>
          <a:noFill/>
          <a:ln w="9525">
            <a:noFill/>
            <a:miter lim="800000"/>
            <a:headEnd/>
            <a:tailEnd/>
          </a:ln>
        </p:spPr>
      </p:pic>
      <p:sp>
        <p:nvSpPr>
          <p:cNvPr id="36" name="Left Brace 35"/>
          <p:cNvSpPr/>
          <p:nvPr/>
        </p:nvSpPr>
        <p:spPr>
          <a:xfrm rot="-5400000">
            <a:off x="2171700" y="4826970"/>
            <a:ext cx="184647" cy="169691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pic>
        <p:nvPicPr>
          <p:cNvPr id="56323" name="Picture 3"/>
          <p:cNvPicPr>
            <a:picLocks noChangeAspect="1" noChangeArrowheads="1"/>
          </p:cNvPicPr>
          <p:nvPr/>
        </p:nvPicPr>
        <p:blipFill>
          <a:blip r:embed="rId3" cstate="print"/>
          <a:srcRect/>
          <a:stretch>
            <a:fillRect/>
          </a:stretch>
        </p:blipFill>
        <p:spPr bwMode="auto">
          <a:xfrm>
            <a:off x="3136293" y="3929427"/>
            <a:ext cx="180975" cy="247650"/>
          </a:xfrm>
          <a:prstGeom prst="rect">
            <a:avLst/>
          </a:prstGeom>
          <a:noFill/>
          <a:ln w="9525">
            <a:noFill/>
            <a:miter lim="800000"/>
            <a:headEnd/>
            <a:tailEnd/>
          </a:ln>
        </p:spPr>
      </p:pic>
      <p:cxnSp>
        <p:nvCxnSpPr>
          <p:cNvPr id="41" name="Straight Connector 40"/>
          <p:cNvCxnSpPr/>
          <p:nvPr/>
        </p:nvCxnSpPr>
        <p:spPr>
          <a:xfrm rot="16200000" flipH="1">
            <a:off x="1859578" y="4717071"/>
            <a:ext cx="1547443" cy="879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V="1">
            <a:off x="1362812" y="4185136"/>
            <a:ext cx="1723294" cy="1274886"/>
          </a:xfrm>
          <a:prstGeom prst="line">
            <a:avLst/>
          </a:prstGeom>
          <a:ln w="28575"/>
        </p:spPr>
        <p:style>
          <a:lnRef idx="1">
            <a:schemeClr val="accent4"/>
          </a:lnRef>
          <a:fillRef idx="0">
            <a:schemeClr val="accent4"/>
          </a:fillRef>
          <a:effectRef idx="0">
            <a:schemeClr val="accent4"/>
          </a:effectRef>
          <a:fontRef idx="minor">
            <a:schemeClr val="tx1"/>
          </a:fontRef>
        </p:style>
      </p:cxnSp>
      <p:pic>
        <p:nvPicPr>
          <p:cNvPr id="26" name="Picture 2"/>
          <p:cNvPicPr>
            <a:picLocks noChangeAspect="1" noChangeArrowheads="1"/>
          </p:cNvPicPr>
          <p:nvPr/>
        </p:nvPicPr>
        <p:blipFill>
          <a:blip r:embed="rId4" cstate="print"/>
          <a:srcRect/>
          <a:stretch>
            <a:fillRect/>
          </a:stretch>
        </p:blipFill>
        <p:spPr bwMode="auto">
          <a:xfrm>
            <a:off x="1131996" y="5344590"/>
            <a:ext cx="400050" cy="247650"/>
          </a:xfrm>
          <a:prstGeom prst="rect">
            <a:avLst/>
          </a:prstGeom>
          <a:noFill/>
          <a:ln w="9525">
            <a:noFill/>
            <a:miter lim="800000"/>
            <a:headEnd/>
            <a:tailEnd/>
          </a:ln>
        </p:spPr>
      </p:pic>
      <p:pic>
        <p:nvPicPr>
          <p:cNvPr id="56324" name="Picture 4"/>
          <p:cNvPicPr>
            <a:picLocks noChangeAspect="1" noChangeArrowheads="1"/>
          </p:cNvPicPr>
          <p:nvPr/>
        </p:nvPicPr>
        <p:blipFill>
          <a:blip r:embed="rId5" cstate="print"/>
          <a:srcRect/>
          <a:stretch>
            <a:fillRect/>
          </a:stretch>
        </p:blipFill>
        <p:spPr bwMode="auto">
          <a:xfrm>
            <a:off x="2315678" y="4285881"/>
            <a:ext cx="257175" cy="238125"/>
          </a:xfrm>
          <a:prstGeom prst="rect">
            <a:avLst/>
          </a:prstGeom>
          <a:noFill/>
          <a:ln w="9525">
            <a:noFill/>
            <a:miter lim="800000"/>
            <a:headEnd/>
            <a:tailEnd/>
          </a:ln>
        </p:spPr>
      </p:pic>
      <p:sp>
        <p:nvSpPr>
          <p:cNvPr id="42" name="Left Brace 41"/>
          <p:cNvSpPr/>
          <p:nvPr/>
        </p:nvSpPr>
        <p:spPr>
          <a:xfrm rot="5400000">
            <a:off x="1900608" y="3166694"/>
            <a:ext cx="164121" cy="12221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pic>
        <p:nvPicPr>
          <p:cNvPr id="56325" name="Picture 5"/>
          <p:cNvPicPr>
            <a:picLocks noChangeAspect="1" noChangeArrowheads="1"/>
          </p:cNvPicPr>
          <p:nvPr/>
        </p:nvPicPr>
        <p:blipFill>
          <a:blip r:embed="rId6" cstate="print"/>
          <a:srcRect/>
          <a:stretch>
            <a:fillRect/>
          </a:stretch>
        </p:blipFill>
        <p:spPr bwMode="auto">
          <a:xfrm>
            <a:off x="1996589" y="3494574"/>
            <a:ext cx="209550" cy="238125"/>
          </a:xfrm>
          <a:prstGeom prst="rect">
            <a:avLst/>
          </a:prstGeom>
          <a:noFill/>
          <a:ln w="9525">
            <a:noFill/>
            <a:miter lim="800000"/>
            <a:headEnd/>
            <a:tailEnd/>
          </a:ln>
        </p:spPr>
      </p:pic>
      <p:cxnSp>
        <p:nvCxnSpPr>
          <p:cNvPr id="54" name="Straight Connector 53"/>
          <p:cNvCxnSpPr/>
          <p:nvPr/>
        </p:nvCxnSpPr>
        <p:spPr>
          <a:xfrm rot="16200000" flipH="1">
            <a:off x="2481632" y="4855550"/>
            <a:ext cx="1248508" cy="13188"/>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55" name="Left Brace 54"/>
          <p:cNvSpPr/>
          <p:nvPr/>
        </p:nvSpPr>
        <p:spPr>
          <a:xfrm rot="10800000">
            <a:off x="3196008" y="4215909"/>
            <a:ext cx="164121" cy="12221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pic>
        <p:nvPicPr>
          <p:cNvPr id="56326" name="Picture 6"/>
          <p:cNvPicPr>
            <a:picLocks noChangeAspect="1" noChangeArrowheads="1"/>
          </p:cNvPicPr>
          <p:nvPr/>
        </p:nvPicPr>
        <p:blipFill>
          <a:blip r:embed="rId7" cstate="print"/>
          <a:srcRect/>
          <a:stretch>
            <a:fillRect/>
          </a:stretch>
        </p:blipFill>
        <p:spPr bwMode="auto">
          <a:xfrm>
            <a:off x="3413614" y="4735024"/>
            <a:ext cx="171450" cy="219075"/>
          </a:xfrm>
          <a:prstGeom prst="rect">
            <a:avLst/>
          </a:prstGeom>
          <a:noFill/>
          <a:ln w="9525">
            <a:noFill/>
            <a:miter lim="800000"/>
            <a:headEnd/>
            <a:tailEnd/>
          </a:ln>
        </p:spPr>
      </p:pic>
      <p:sp>
        <p:nvSpPr>
          <p:cNvPr id="56" name="Left Brace 55"/>
          <p:cNvSpPr/>
          <p:nvPr/>
        </p:nvSpPr>
        <p:spPr>
          <a:xfrm rot="10800000">
            <a:off x="2706570" y="4528037"/>
            <a:ext cx="150930" cy="93051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57" name="Oval 56"/>
          <p:cNvSpPr/>
          <p:nvPr/>
        </p:nvSpPr>
        <p:spPr>
          <a:xfrm>
            <a:off x="3042142" y="4132382"/>
            <a:ext cx="114300" cy="1055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Oval 57"/>
          <p:cNvSpPr/>
          <p:nvPr/>
        </p:nvSpPr>
        <p:spPr>
          <a:xfrm>
            <a:off x="2561496" y="4478213"/>
            <a:ext cx="114300" cy="1055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6328" name="Picture 8"/>
          <p:cNvPicPr>
            <a:picLocks noChangeAspect="1" noChangeArrowheads="1"/>
          </p:cNvPicPr>
          <p:nvPr/>
        </p:nvPicPr>
        <p:blipFill>
          <a:blip r:embed="rId8" cstate="print"/>
          <a:srcRect/>
          <a:stretch>
            <a:fillRect/>
          </a:stretch>
        </p:blipFill>
        <p:spPr bwMode="auto">
          <a:xfrm>
            <a:off x="2880581" y="4921861"/>
            <a:ext cx="200025" cy="161925"/>
          </a:xfrm>
          <a:prstGeom prst="rect">
            <a:avLst/>
          </a:prstGeom>
          <a:noFill/>
          <a:ln w="9525">
            <a:noFill/>
            <a:miter lim="800000"/>
            <a:headEnd/>
            <a:tailEnd/>
          </a:ln>
        </p:spPr>
      </p:pic>
      <p:pic>
        <p:nvPicPr>
          <p:cNvPr id="56329" name="Picture 9"/>
          <p:cNvPicPr>
            <a:picLocks noChangeAspect="1" noChangeArrowheads="1"/>
          </p:cNvPicPr>
          <p:nvPr/>
        </p:nvPicPr>
        <p:blipFill>
          <a:blip r:embed="rId9" cstate="print"/>
          <a:srcRect/>
          <a:stretch>
            <a:fillRect/>
          </a:stretch>
        </p:blipFill>
        <p:spPr bwMode="auto">
          <a:xfrm>
            <a:off x="4064610" y="3744424"/>
            <a:ext cx="1773482" cy="749861"/>
          </a:xfrm>
          <a:prstGeom prst="rect">
            <a:avLst/>
          </a:prstGeom>
          <a:noFill/>
          <a:ln w="9525">
            <a:noFill/>
            <a:miter lim="800000"/>
            <a:headEnd/>
            <a:tailEnd/>
          </a:ln>
        </p:spPr>
      </p:pic>
      <p:cxnSp>
        <p:nvCxnSpPr>
          <p:cNvPr id="62" name="Straight Arrow Connector 61"/>
          <p:cNvCxnSpPr/>
          <p:nvPr/>
        </p:nvCxnSpPr>
        <p:spPr>
          <a:xfrm>
            <a:off x="6049107" y="4106007"/>
            <a:ext cx="482189"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pic>
        <p:nvPicPr>
          <p:cNvPr id="56330" name="Picture 10"/>
          <p:cNvPicPr>
            <a:picLocks noChangeAspect="1" noChangeArrowheads="1"/>
          </p:cNvPicPr>
          <p:nvPr/>
        </p:nvPicPr>
        <p:blipFill>
          <a:blip r:embed="rId10" cstate="print"/>
          <a:srcRect/>
          <a:stretch>
            <a:fillRect/>
          </a:stretch>
        </p:blipFill>
        <p:spPr bwMode="auto">
          <a:xfrm>
            <a:off x="6711316" y="3800472"/>
            <a:ext cx="1447800" cy="600075"/>
          </a:xfrm>
          <a:prstGeom prst="rect">
            <a:avLst/>
          </a:prstGeom>
          <a:noFill/>
          <a:ln w="9525">
            <a:noFill/>
            <a:miter lim="800000"/>
            <a:headEnd/>
            <a:tailEnd/>
          </a:ln>
        </p:spPr>
      </p:pic>
      <p:sp>
        <p:nvSpPr>
          <p:cNvPr id="68" name="TextBox 67"/>
          <p:cNvSpPr txBox="1"/>
          <p:nvPr/>
        </p:nvSpPr>
        <p:spPr>
          <a:xfrm>
            <a:off x="5568036" y="4942448"/>
            <a:ext cx="1034988" cy="400110"/>
          </a:xfrm>
          <a:prstGeom prst="rect">
            <a:avLst/>
          </a:prstGeom>
          <a:solidFill>
            <a:schemeClr val="tx1"/>
          </a:solidFill>
          <a:ln>
            <a:noFill/>
          </a:ln>
        </p:spPr>
        <p:txBody>
          <a:bodyPr wrap="square" rtlCol="0">
            <a:spAutoFit/>
          </a:bodyPr>
          <a:lstStyle/>
          <a:p>
            <a:r>
              <a:rPr lang="en-CA" sz="2000" i="1" dirty="0" smtClean="0">
                <a:solidFill>
                  <a:schemeClr val="bg1"/>
                </a:solidFill>
                <a:latin typeface="JasmineUPC" pitchFamily="18" charset="-34"/>
                <a:cs typeface="JasmineUPC" pitchFamily="18" charset="-34"/>
              </a:rPr>
              <a:t>j =        +   </a:t>
            </a:r>
            <a:endParaRPr lang="en-CA" sz="2000" i="1" dirty="0">
              <a:solidFill>
                <a:schemeClr val="bg1"/>
              </a:solidFill>
              <a:latin typeface="JasmineUPC" pitchFamily="18" charset="-34"/>
              <a:cs typeface="JasmineUPC" pitchFamily="18" charset="-34"/>
            </a:endParaRPr>
          </a:p>
        </p:txBody>
      </p:sp>
      <p:pic>
        <p:nvPicPr>
          <p:cNvPr id="56332" name="Picture 12"/>
          <p:cNvPicPr>
            <a:picLocks noChangeAspect="1" noChangeArrowheads="1"/>
          </p:cNvPicPr>
          <p:nvPr/>
        </p:nvPicPr>
        <p:blipFill>
          <a:blip r:embed="rId11" cstate="print"/>
          <a:srcRect/>
          <a:stretch>
            <a:fillRect/>
          </a:stretch>
        </p:blipFill>
        <p:spPr bwMode="auto">
          <a:xfrm>
            <a:off x="5975839" y="4925157"/>
            <a:ext cx="304800" cy="419100"/>
          </a:xfrm>
          <a:prstGeom prst="rect">
            <a:avLst/>
          </a:prstGeom>
          <a:noFill/>
          <a:ln w="9525">
            <a:noFill/>
            <a:miter lim="800000"/>
            <a:headEnd/>
            <a:tailEnd/>
          </a:ln>
        </p:spPr>
      </p:pic>
      <p:pic>
        <p:nvPicPr>
          <p:cNvPr id="56333" name="Picture 13"/>
          <p:cNvPicPr>
            <a:picLocks noChangeAspect="1" noChangeArrowheads="1"/>
          </p:cNvPicPr>
          <p:nvPr/>
        </p:nvPicPr>
        <p:blipFill>
          <a:blip r:embed="rId12" cstate="print"/>
          <a:srcRect/>
          <a:stretch>
            <a:fillRect/>
          </a:stretch>
        </p:blipFill>
        <p:spPr bwMode="auto">
          <a:xfrm>
            <a:off x="6444396" y="5062537"/>
            <a:ext cx="123825" cy="161925"/>
          </a:xfrm>
          <a:prstGeom prst="rect">
            <a:avLst/>
          </a:prstGeom>
          <a:noFill/>
          <a:ln w="9525">
            <a:noFill/>
            <a:miter lim="800000"/>
            <a:headEnd/>
            <a:tailEnd/>
          </a:ln>
        </p:spPr>
      </p:pic>
      <p:sp>
        <p:nvSpPr>
          <p:cNvPr id="73" name="TextBox 72"/>
          <p:cNvSpPr txBox="1"/>
          <p:nvPr/>
        </p:nvSpPr>
        <p:spPr>
          <a:xfrm>
            <a:off x="5266592" y="5727894"/>
            <a:ext cx="2497017" cy="646331"/>
          </a:xfrm>
          <a:prstGeom prst="rect">
            <a:avLst/>
          </a:prstGeom>
          <a:solidFill>
            <a:schemeClr val="tx1"/>
          </a:solidFill>
          <a:ln>
            <a:noFill/>
          </a:ln>
        </p:spPr>
        <p:txBody>
          <a:bodyPr wrap="square" rtlCol="0">
            <a:spAutoFit/>
          </a:bodyPr>
          <a:lstStyle/>
          <a:p>
            <a:r>
              <a:rPr lang="en-CA" sz="2800" i="1" dirty="0" smtClean="0">
                <a:solidFill>
                  <a:schemeClr val="bg1"/>
                </a:solidFill>
                <a:latin typeface="JasmineUPC" pitchFamily="18" charset="-34"/>
                <a:cs typeface="JasmineUPC" pitchFamily="18" charset="-34"/>
              </a:rPr>
              <a:t>( </a:t>
            </a:r>
            <a:r>
              <a:rPr lang="en-CA" sz="2800" i="1" dirty="0" err="1" smtClean="0">
                <a:solidFill>
                  <a:schemeClr val="bg1"/>
                </a:solidFill>
                <a:latin typeface="JasmineUPC" pitchFamily="18" charset="-34"/>
                <a:cs typeface="JasmineUPC" pitchFamily="18" charset="-34"/>
              </a:rPr>
              <a:t>i</a:t>
            </a:r>
            <a:r>
              <a:rPr lang="en-CA" sz="2800" i="1" dirty="0" smtClean="0">
                <a:solidFill>
                  <a:schemeClr val="bg1"/>
                </a:solidFill>
                <a:latin typeface="JasmineUPC" pitchFamily="18" charset="-34"/>
                <a:cs typeface="JasmineUPC" pitchFamily="18" charset="-34"/>
              </a:rPr>
              <a:t>, j ) </a:t>
            </a:r>
            <a:r>
              <a:rPr lang="en-CA" sz="2000" i="1" dirty="0" smtClean="0">
                <a:solidFill>
                  <a:schemeClr val="bg1"/>
                </a:solidFill>
                <a:latin typeface="JasmineUPC" pitchFamily="18" charset="-34"/>
                <a:cs typeface="JasmineUPC" pitchFamily="18" charset="-34"/>
              </a:rPr>
              <a:t>= </a:t>
            </a:r>
            <a:r>
              <a:rPr lang="en-CA" sz="3600" i="1" dirty="0" smtClean="0">
                <a:solidFill>
                  <a:schemeClr val="bg1"/>
                </a:solidFill>
                <a:latin typeface="JasmineUPC" pitchFamily="18" charset="-34"/>
                <a:cs typeface="JasmineUPC" pitchFamily="18" charset="-34"/>
              </a:rPr>
              <a:t>(</a:t>
            </a:r>
            <a:r>
              <a:rPr lang="en-CA" sz="2000" i="1" dirty="0" smtClean="0">
                <a:solidFill>
                  <a:schemeClr val="bg1"/>
                </a:solidFill>
                <a:latin typeface="JasmineUPC" pitchFamily="18" charset="-34"/>
                <a:cs typeface="JasmineUPC" pitchFamily="18" charset="-34"/>
              </a:rPr>
              <a:t>   R   ,    ,  +    </a:t>
            </a:r>
            <a:r>
              <a:rPr lang="en-CA" sz="3600" i="1" dirty="0" smtClean="0">
                <a:solidFill>
                  <a:schemeClr val="bg1"/>
                </a:solidFill>
                <a:latin typeface="JasmineUPC" pitchFamily="18" charset="-34"/>
                <a:cs typeface="JasmineUPC" pitchFamily="18" charset="-34"/>
              </a:rPr>
              <a:t>)</a:t>
            </a:r>
            <a:endParaRPr lang="en-CA" sz="2000" i="1" dirty="0">
              <a:solidFill>
                <a:schemeClr val="bg1"/>
              </a:solidFill>
              <a:latin typeface="JasmineUPC" pitchFamily="18" charset="-34"/>
              <a:cs typeface="JasmineUPC" pitchFamily="18" charset="-34"/>
            </a:endParaRPr>
          </a:p>
        </p:txBody>
      </p:sp>
      <p:pic>
        <p:nvPicPr>
          <p:cNvPr id="74" name="Picture 13"/>
          <p:cNvPicPr>
            <a:picLocks noChangeAspect="1" noChangeArrowheads="1"/>
          </p:cNvPicPr>
          <p:nvPr/>
        </p:nvPicPr>
        <p:blipFill>
          <a:blip r:embed="rId12" cstate="print"/>
          <a:srcRect/>
          <a:stretch>
            <a:fillRect/>
          </a:stretch>
        </p:blipFill>
        <p:spPr bwMode="auto">
          <a:xfrm>
            <a:off x="7265009" y="6015036"/>
            <a:ext cx="123825" cy="161925"/>
          </a:xfrm>
          <a:prstGeom prst="rect">
            <a:avLst/>
          </a:prstGeom>
          <a:noFill/>
          <a:ln w="9525">
            <a:noFill/>
            <a:miter lim="800000"/>
            <a:headEnd/>
            <a:tailEnd/>
          </a:ln>
        </p:spPr>
      </p:pic>
      <p:pic>
        <p:nvPicPr>
          <p:cNvPr id="75" name="Picture 12"/>
          <p:cNvPicPr>
            <a:picLocks noChangeAspect="1" noChangeArrowheads="1"/>
          </p:cNvPicPr>
          <p:nvPr/>
        </p:nvPicPr>
        <p:blipFill>
          <a:blip r:embed="rId11" cstate="print"/>
          <a:srcRect/>
          <a:stretch>
            <a:fillRect/>
          </a:stretch>
        </p:blipFill>
        <p:spPr bwMode="auto">
          <a:xfrm>
            <a:off x="6814038" y="5860072"/>
            <a:ext cx="304800" cy="419100"/>
          </a:xfrm>
          <a:prstGeom prst="rect">
            <a:avLst/>
          </a:prstGeom>
          <a:noFill/>
          <a:ln w="9525">
            <a:noFill/>
            <a:miter lim="800000"/>
            <a:headEnd/>
            <a:tailEnd/>
          </a:ln>
        </p:spPr>
      </p:pic>
      <p:pic>
        <p:nvPicPr>
          <p:cNvPr id="76" name="Picture 2"/>
          <p:cNvPicPr>
            <a:picLocks noChangeAspect="1" noChangeArrowheads="1"/>
          </p:cNvPicPr>
          <p:nvPr/>
        </p:nvPicPr>
        <p:blipFill>
          <a:blip r:embed="rId13" cstate="print"/>
          <a:srcRect/>
          <a:stretch>
            <a:fillRect/>
          </a:stretch>
        </p:blipFill>
        <p:spPr bwMode="auto">
          <a:xfrm>
            <a:off x="6571030" y="5997525"/>
            <a:ext cx="95250" cy="200025"/>
          </a:xfrm>
          <a:prstGeom prst="rect">
            <a:avLst/>
          </a:prstGeom>
          <a:noFill/>
          <a:ln w="9525">
            <a:noFill/>
            <a:miter lim="800000"/>
            <a:headEnd/>
            <a:tailEnd/>
          </a:ln>
        </p:spPr>
      </p:pic>
      <p:pic>
        <p:nvPicPr>
          <p:cNvPr id="77" name="Picture 3"/>
          <p:cNvPicPr>
            <a:picLocks noChangeAspect="1" noChangeArrowheads="1"/>
          </p:cNvPicPr>
          <p:nvPr/>
        </p:nvPicPr>
        <p:blipFill>
          <a:blip r:embed="rId14" cstate="print"/>
          <a:srcRect/>
          <a:stretch>
            <a:fillRect/>
          </a:stretch>
        </p:blipFill>
        <p:spPr bwMode="auto">
          <a:xfrm>
            <a:off x="6244737" y="6003315"/>
            <a:ext cx="171450" cy="161925"/>
          </a:xfrm>
          <a:prstGeom prst="rect">
            <a:avLst/>
          </a:prstGeom>
          <a:noFill/>
          <a:ln w="9525">
            <a:noFill/>
            <a:miter lim="800000"/>
            <a:headEnd/>
            <a:tailEnd/>
          </a:ln>
        </p:spPr>
      </p:pic>
      <p:pic>
        <p:nvPicPr>
          <p:cNvPr id="40" name="Picture 1"/>
          <p:cNvPicPr>
            <a:picLocks noChangeAspect="1" noChangeArrowheads="1"/>
          </p:cNvPicPr>
          <p:nvPr/>
        </p:nvPicPr>
        <p:blipFill>
          <a:blip r:embed="rId15" cstate="print"/>
          <a:srcRect/>
          <a:stretch>
            <a:fillRect/>
          </a:stretch>
        </p:blipFill>
        <p:spPr bwMode="auto">
          <a:xfrm>
            <a:off x="912934" y="417268"/>
            <a:ext cx="7353300" cy="2752725"/>
          </a:xfrm>
          <a:prstGeom prst="rect">
            <a:avLst/>
          </a:prstGeom>
          <a:noFill/>
          <a:ln w="9525">
            <a:noFill/>
            <a:miter lim="800000"/>
            <a:headEnd/>
            <a:tailEnd/>
          </a:ln>
        </p:spPr>
      </p:pic>
      <p:sp>
        <p:nvSpPr>
          <p:cNvPr id="44" name="TextBox 43"/>
          <p:cNvSpPr txBox="1"/>
          <p:nvPr/>
        </p:nvSpPr>
        <p:spPr>
          <a:xfrm>
            <a:off x="1945901" y="6550223"/>
            <a:ext cx="6652975" cy="307777"/>
          </a:xfrm>
          <a:prstGeom prst="rect">
            <a:avLst/>
          </a:prstGeom>
          <a:noFill/>
        </p:spPr>
        <p:txBody>
          <a:bodyPr wrap="none" rtlCol="0">
            <a:spAutoFit/>
          </a:bodyPr>
          <a:lstStyle/>
          <a:p>
            <a:r>
              <a:rPr lang="en-US" sz="1400" dirty="0" smtClean="0">
                <a:solidFill>
                  <a:schemeClr val="bg2">
                    <a:lumMod val="75000"/>
                  </a:schemeClr>
                </a:solidFill>
              </a:rPr>
              <a:t>Figure from </a:t>
            </a:r>
            <a:r>
              <a:rPr lang="en-US" sz="1400" i="1" dirty="0" smtClean="0">
                <a:solidFill>
                  <a:schemeClr val="bg2">
                    <a:lumMod val="75000"/>
                  </a:schemeClr>
                </a:solidFill>
              </a:rPr>
              <a:t>Transformations &amp; Projection in Computer Graphics</a:t>
            </a:r>
            <a:r>
              <a:rPr lang="en-US" sz="1400" dirty="0" smtClean="0">
                <a:solidFill>
                  <a:schemeClr val="bg2">
                    <a:lumMod val="75000"/>
                  </a:schemeClr>
                </a:solidFill>
              </a:rPr>
              <a:t>, Salomon, Springer, 2006</a:t>
            </a:r>
            <a:endParaRPr lang="en-US" sz="1400"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3F5ADAA-5DC3-4F8F-8DAF-00A154A7BFBA}" type="slidenum">
              <a:rPr lang="en-US" smtClean="0"/>
              <a:pPr/>
              <a:t>7</a:t>
            </a:fld>
            <a:endParaRPr lang="en-US"/>
          </a:p>
        </p:txBody>
      </p:sp>
      <p:pic>
        <p:nvPicPr>
          <p:cNvPr id="5" name="Picture 2" descr="C:\Users\brosz\Desktop\cylindrical hallway.png"/>
          <p:cNvPicPr>
            <a:picLocks noChangeAspect="1" noChangeArrowheads="1"/>
          </p:cNvPicPr>
          <p:nvPr/>
        </p:nvPicPr>
        <p:blipFill>
          <a:blip r:embed="rId3" cstate="print"/>
          <a:srcRect/>
          <a:stretch>
            <a:fillRect/>
          </a:stretch>
        </p:blipFill>
        <p:spPr bwMode="auto">
          <a:xfrm flipH="1">
            <a:off x="1143011" y="2004646"/>
            <a:ext cx="6866779" cy="28575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3F5ADAA-5DC3-4F8F-8DAF-00A154A7BFBA}" type="slidenum">
              <a:rPr lang="en-US" smtClean="0"/>
              <a:pPr/>
              <a:t>8</a:t>
            </a:fld>
            <a:endParaRPr lang="en-US"/>
          </a:p>
        </p:txBody>
      </p:sp>
      <p:pic>
        <p:nvPicPr>
          <p:cNvPr id="5" name="Picture 2" descr="C:\Users\brosz\Desktop\cylindrical hallway.png"/>
          <p:cNvPicPr>
            <a:picLocks noChangeAspect="1" noChangeArrowheads="1"/>
          </p:cNvPicPr>
          <p:nvPr/>
        </p:nvPicPr>
        <p:blipFill>
          <a:blip r:embed="rId3" cstate="print"/>
          <a:srcRect/>
          <a:stretch>
            <a:fillRect/>
          </a:stretch>
        </p:blipFill>
        <p:spPr bwMode="auto">
          <a:xfrm flipH="1">
            <a:off x="1143011" y="2004646"/>
            <a:ext cx="6866779" cy="2857500"/>
          </a:xfrm>
          <a:prstGeom prst="rect">
            <a:avLst/>
          </a:prstGeom>
          <a:noFill/>
        </p:spPr>
      </p:pic>
      <p:sp>
        <p:nvSpPr>
          <p:cNvPr id="4" name="Oval 3"/>
          <p:cNvSpPr/>
          <p:nvPr/>
        </p:nvSpPr>
        <p:spPr>
          <a:xfrm>
            <a:off x="3112476" y="1028701"/>
            <a:ext cx="2927839" cy="459837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Rectangle 24"/>
          <p:cNvSpPr/>
          <p:nvPr/>
        </p:nvSpPr>
        <p:spPr>
          <a:xfrm>
            <a:off x="4844562" y="1266092"/>
            <a:ext cx="3560884" cy="3771899"/>
          </a:xfrm>
          <a:prstGeom prst="rect">
            <a:avLst/>
          </a:prstGeom>
          <a:solidFill>
            <a:schemeClr val="tx1"/>
          </a:solidFill>
          <a:ln>
            <a:solidFill>
              <a:schemeClr val="accent4"/>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5067312" y="3499338"/>
            <a:ext cx="3100742" cy="1371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ndalus" pitchFamily="18" charset="-78"/>
              <a:cs typeface="Andalus" pitchFamily="18" charset="-78"/>
            </a:endParaRPr>
          </a:p>
        </p:txBody>
      </p:sp>
      <p:sp>
        <p:nvSpPr>
          <p:cNvPr id="21" name="Oval 20"/>
          <p:cNvSpPr/>
          <p:nvPr/>
        </p:nvSpPr>
        <p:spPr>
          <a:xfrm>
            <a:off x="1571604" y="1071546"/>
            <a:ext cx="1562112" cy="250033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4400" y="0"/>
            <a:ext cx="7772400" cy="1426464"/>
          </a:xfrm>
        </p:spPr>
        <p:txBody>
          <a:bodyPr/>
          <a:lstStyle/>
          <a:p>
            <a:r>
              <a:rPr lang="en-CA" sz="3600" dirty="0" smtClean="0">
                <a:solidFill>
                  <a:schemeClr val="bg2"/>
                </a:solidFill>
                <a:latin typeface="+mn-lt"/>
              </a:rPr>
              <a:t>Spherical</a:t>
            </a:r>
            <a:r>
              <a:rPr lang="en-CA" dirty="0" smtClean="0">
                <a:solidFill>
                  <a:schemeClr val="bg2"/>
                </a:solidFill>
                <a:latin typeface="+mn-lt"/>
              </a:rPr>
              <a:t> Projection Equation</a:t>
            </a:r>
            <a:endParaRPr lang="en-CA" dirty="0">
              <a:solidFill>
                <a:schemeClr val="bg2"/>
              </a:solidFill>
              <a:latin typeface="+mn-lt"/>
            </a:endParaRPr>
          </a:p>
        </p:txBody>
      </p:sp>
      <p:pic>
        <p:nvPicPr>
          <p:cNvPr id="5122" name="Picture 2"/>
          <p:cNvPicPr>
            <a:picLocks noChangeAspect="1" noChangeArrowheads="1"/>
          </p:cNvPicPr>
          <p:nvPr/>
        </p:nvPicPr>
        <p:blipFill>
          <a:blip r:embed="rId2" cstate="print"/>
          <a:srcRect/>
          <a:stretch>
            <a:fillRect/>
          </a:stretch>
        </p:blipFill>
        <p:spPr bwMode="auto">
          <a:xfrm>
            <a:off x="2143108" y="2214554"/>
            <a:ext cx="400050" cy="247650"/>
          </a:xfrm>
          <a:prstGeom prst="rect">
            <a:avLst/>
          </a:prstGeom>
          <a:noFill/>
          <a:ln w="9525">
            <a:solidFill>
              <a:schemeClr val="bg2">
                <a:lumMod val="75000"/>
              </a:schemeClr>
            </a:solidFill>
            <a:miter lim="800000"/>
            <a:headEnd/>
            <a:tailEnd/>
          </a:ln>
        </p:spPr>
      </p:pic>
      <p:sp>
        <p:nvSpPr>
          <p:cNvPr id="17" name="Oval 16"/>
          <p:cNvSpPr/>
          <p:nvPr/>
        </p:nvSpPr>
        <p:spPr>
          <a:xfrm>
            <a:off x="1285852" y="1357298"/>
            <a:ext cx="2143140" cy="71438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71538" y="1928802"/>
            <a:ext cx="2571768" cy="928694"/>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285852" y="2643182"/>
            <a:ext cx="2143140" cy="71438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16" idx="0"/>
            <a:endCxn id="16" idx="4"/>
          </p:cNvCxnSpPr>
          <p:nvPr/>
        </p:nvCxnSpPr>
        <p:spPr>
          <a:xfrm rot="16200000" flipH="1">
            <a:off x="1107257" y="2321711"/>
            <a:ext cx="250033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3" cstate="print"/>
          <a:srcRect/>
          <a:stretch>
            <a:fillRect/>
          </a:stretch>
        </p:blipFill>
        <p:spPr bwMode="auto">
          <a:xfrm>
            <a:off x="5577605" y="1533164"/>
            <a:ext cx="1820781" cy="612159"/>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5132491" y="2349753"/>
            <a:ext cx="3077273" cy="753932"/>
          </a:xfrm>
          <a:prstGeom prst="rect">
            <a:avLst/>
          </a:prstGeom>
          <a:noFill/>
          <a:ln w="9525">
            <a:noFill/>
            <a:miter lim="800000"/>
            <a:headEnd/>
            <a:tailEnd/>
          </a:ln>
        </p:spPr>
      </p:pic>
      <p:sp>
        <p:nvSpPr>
          <p:cNvPr id="16" name="Oval 15"/>
          <p:cNvSpPr/>
          <p:nvPr/>
        </p:nvSpPr>
        <p:spPr>
          <a:xfrm>
            <a:off x="1071538" y="1071546"/>
            <a:ext cx="2571768" cy="2500330"/>
          </a:xfrm>
          <a:prstGeom prst="ellips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63F5ADAA-5DC3-4F8F-8DAF-00A154A7BFBA}" type="slidenum">
              <a:rPr lang="en-US" smtClean="0"/>
              <a:pPr/>
              <a:t>9</a:t>
            </a:fld>
            <a:endParaRPr lang="en-US"/>
          </a:p>
        </p:txBody>
      </p:sp>
      <p:pic>
        <p:nvPicPr>
          <p:cNvPr id="26625" name="Picture 1"/>
          <p:cNvPicPr>
            <a:picLocks noChangeAspect="1" noChangeArrowheads="1"/>
          </p:cNvPicPr>
          <p:nvPr/>
        </p:nvPicPr>
        <p:blipFill>
          <a:blip r:embed="rId5" cstate="print"/>
          <a:srcRect/>
          <a:stretch>
            <a:fillRect/>
          </a:stretch>
        </p:blipFill>
        <p:spPr bwMode="auto">
          <a:xfrm>
            <a:off x="6414721" y="3705591"/>
            <a:ext cx="1695450" cy="923925"/>
          </a:xfrm>
          <a:prstGeom prst="rect">
            <a:avLst/>
          </a:prstGeom>
          <a:noFill/>
          <a:ln w="9525">
            <a:noFill/>
            <a:miter lim="800000"/>
            <a:headEnd/>
            <a:tailEnd/>
          </a:ln>
        </p:spPr>
      </p:pic>
      <p:sp>
        <p:nvSpPr>
          <p:cNvPr id="20" name="TextBox 19"/>
          <p:cNvSpPr txBox="1"/>
          <p:nvPr/>
        </p:nvSpPr>
        <p:spPr>
          <a:xfrm>
            <a:off x="5157727" y="3837547"/>
            <a:ext cx="1251865" cy="646331"/>
          </a:xfrm>
          <a:prstGeom prst="rect">
            <a:avLst/>
          </a:prstGeom>
          <a:solidFill>
            <a:schemeClr val="tx1"/>
          </a:solidFill>
          <a:ln>
            <a:noFill/>
          </a:ln>
        </p:spPr>
        <p:txBody>
          <a:bodyPr wrap="square" rtlCol="0">
            <a:spAutoFit/>
          </a:bodyPr>
          <a:lstStyle/>
          <a:p>
            <a:r>
              <a:rPr lang="en-CA" sz="3600" i="1" dirty="0" smtClean="0">
                <a:solidFill>
                  <a:schemeClr val="bg1"/>
                </a:solidFill>
                <a:latin typeface="JasmineUPC" pitchFamily="18" charset="-34"/>
                <a:cs typeface="JasmineUPC" pitchFamily="18" charset="-34"/>
              </a:rPr>
              <a:t>( </a:t>
            </a:r>
            <a:r>
              <a:rPr lang="en-CA" sz="3600" i="1" dirty="0" err="1" smtClean="0">
                <a:solidFill>
                  <a:schemeClr val="bg1"/>
                </a:solidFill>
                <a:latin typeface="JasmineUPC" pitchFamily="18" charset="-34"/>
                <a:cs typeface="JasmineUPC" pitchFamily="18" charset="-34"/>
              </a:rPr>
              <a:t>i</a:t>
            </a:r>
            <a:r>
              <a:rPr lang="en-CA" sz="3600" i="1" dirty="0" smtClean="0">
                <a:solidFill>
                  <a:schemeClr val="bg1"/>
                </a:solidFill>
                <a:latin typeface="JasmineUPC" pitchFamily="18" charset="-34"/>
                <a:cs typeface="JasmineUPC" pitchFamily="18" charset="-34"/>
              </a:rPr>
              <a:t>, j ) </a:t>
            </a:r>
            <a:r>
              <a:rPr lang="en-CA" sz="3600" dirty="0" smtClean="0">
                <a:solidFill>
                  <a:schemeClr val="bg1"/>
                </a:solidFill>
                <a:latin typeface="JasmineUPC" pitchFamily="18" charset="-34"/>
                <a:cs typeface="JasmineUPC" pitchFamily="18" charset="-34"/>
              </a:rPr>
              <a:t>=</a:t>
            </a:r>
            <a:endParaRPr lang="en-CA" sz="2000" dirty="0">
              <a:solidFill>
                <a:schemeClr val="bg1"/>
              </a:solidFill>
              <a:latin typeface="JasmineUPC" pitchFamily="18" charset="-34"/>
              <a:cs typeface="JasmineUPC" pitchFamily="18" charset="-34"/>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1324</TotalTime>
  <Words>986</Words>
  <Application>Microsoft Office PowerPoint</Application>
  <PresentationFormat>On-screen Show (4:3)</PresentationFormat>
  <Paragraphs>209</Paragraphs>
  <Slides>53</Slides>
  <Notes>9</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Metro</vt:lpstr>
      <vt:lpstr>Acrobat Document</vt:lpstr>
      <vt:lpstr>Shape defined Panoramas</vt:lpstr>
      <vt:lpstr>Outline</vt:lpstr>
      <vt:lpstr>Slide 3</vt:lpstr>
      <vt:lpstr>Slide 4</vt:lpstr>
      <vt:lpstr>Slide 5</vt:lpstr>
      <vt:lpstr>Slide 6</vt:lpstr>
      <vt:lpstr>Slide 7</vt:lpstr>
      <vt:lpstr>Slide 8</vt:lpstr>
      <vt:lpstr>Spherical Projection Equation</vt:lpstr>
      <vt:lpstr>Slide 10</vt:lpstr>
      <vt:lpstr>Slide 11</vt:lpstr>
      <vt:lpstr>Slide 12</vt:lpstr>
      <vt:lpstr>Slide 13</vt:lpstr>
      <vt:lpstr>Slide 14</vt:lpstr>
      <vt:lpstr>Goals</vt:lpstr>
      <vt:lpstr>Related Work Panoramas from Perspective  Images</vt:lpstr>
      <vt:lpstr>Related Work Correcting Distortion</vt:lpstr>
      <vt:lpstr>Related Work Single-Center Projections</vt:lpstr>
      <vt:lpstr>Slide 19</vt:lpstr>
      <vt:lpstr>Common Panoramas</vt:lpstr>
      <vt:lpstr>Observations</vt:lpstr>
      <vt:lpstr>Observations</vt:lpstr>
      <vt:lpstr>Observations</vt:lpstr>
      <vt:lpstr>Shape Defined Panoramas</vt:lpstr>
      <vt:lpstr>Shape Defined Panoramas</vt:lpstr>
      <vt:lpstr>Shape Defined Panoramas</vt:lpstr>
      <vt:lpstr>Shape Defined Panoramas</vt:lpstr>
      <vt:lpstr>Shape Defined Panoramas</vt:lpstr>
      <vt:lpstr>Shape Defined Panoramas</vt:lpstr>
      <vt:lpstr>Example 1</vt:lpstr>
      <vt:lpstr>Example 2</vt:lpstr>
      <vt:lpstr>Example 2</vt:lpstr>
      <vt:lpstr>Shape Defined Panoramas</vt:lpstr>
      <vt:lpstr>Shape Defined Panoramas</vt:lpstr>
      <vt:lpstr>Slide 35</vt:lpstr>
      <vt:lpstr>Rendering</vt:lpstr>
      <vt:lpstr>Rendering</vt:lpstr>
      <vt:lpstr>Rendering</vt:lpstr>
      <vt:lpstr>Rendering</vt:lpstr>
      <vt:lpstr>Find Projection Equation</vt:lpstr>
      <vt:lpstr>Find Projection Equation</vt:lpstr>
      <vt:lpstr>Find Projection Equation</vt:lpstr>
      <vt:lpstr>Project Vertices with GPU</vt:lpstr>
      <vt:lpstr>Seams</vt:lpstr>
      <vt:lpstr>Seams</vt:lpstr>
      <vt:lpstr>Rendering Performance</vt:lpstr>
      <vt:lpstr>Application: Custom Panorama</vt:lpstr>
      <vt:lpstr>Application: Re-projecting Panoramas</vt:lpstr>
      <vt:lpstr>Application: Animated Projection</vt:lpstr>
      <vt:lpstr>Application: Interactive Local Editing</vt:lpstr>
      <vt:lpstr>Application: Interactive Local Editing</vt:lpstr>
      <vt:lpstr>Conclusions</vt:lpstr>
      <vt:lpstr>Thank-You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 defined Panoramas</dc:title>
  <dc:creator>brosz</dc:creator>
  <cp:lastModifiedBy>Human01</cp:lastModifiedBy>
  <cp:revision>115</cp:revision>
  <dcterms:created xsi:type="dcterms:W3CDTF">2010-04-22T08:24:02Z</dcterms:created>
  <dcterms:modified xsi:type="dcterms:W3CDTF">2010-06-22T07:25:42Z</dcterms:modified>
</cp:coreProperties>
</file>